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09" r:id="rId3"/>
    <p:sldId id="305" r:id="rId4"/>
    <p:sldId id="257" r:id="rId5"/>
    <p:sldId id="306" r:id="rId6"/>
    <p:sldId id="307" r:id="rId7"/>
    <p:sldId id="318" r:id="rId8"/>
    <p:sldId id="308" r:id="rId9"/>
    <p:sldId id="310" r:id="rId10"/>
    <p:sldId id="311" r:id="rId11"/>
    <p:sldId id="312" r:id="rId12"/>
    <p:sldId id="313" r:id="rId13"/>
    <p:sldId id="315" r:id="rId14"/>
    <p:sldId id="314" r:id="rId15"/>
    <p:sldId id="322" r:id="rId16"/>
    <p:sldId id="319" r:id="rId17"/>
    <p:sldId id="320" r:id="rId18"/>
    <p:sldId id="321" r:id="rId19"/>
    <p:sldId id="317" r:id="rId20"/>
    <p:sldId id="323" r:id="rId21"/>
    <p:sldId id="326" r:id="rId22"/>
    <p:sldId id="325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4" r:id="rId41"/>
    <p:sldId id="345" r:id="rId42"/>
    <p:sldId id="346" r:id="rId43"/>
    <p:sldId id="349" r:id="rId44"/>
    <p:sldId id="350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360" r:id="rId54"/>
    <p:sldId id="348" r:id="rId55"/>
    <p:sldId id="351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1" r:id="rId66"/>
    <p:sldId id="370" r:id="rId67"/>
    <p:sldId id="372" r:id="rId68"/>
    <p:sldId id="34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63"/>
    <p:restoredTop sz="94577"/>
  </p:normalViewPr>
  <p:slideViewPr>
    <p:cSldViewPr snapToGrid="0" snapToObjects="1">
      <p:cViewPr varScale="1">
        <p:scale>
          <a:sx n="132" d="100"/>
          <a:sy n="132" d="100"/>
        </p:scale>
        <p:origin x="16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87EB5-46E4-4717-B87B-8A0AF3A7B0DB}" type="doc">
      <dgm:prSet loTypeId="urn:microsoft.com/office/officeart/2005/8/layout/radial3" loCatId="cycl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0465E8E-3004-4EF7-A24B-242966AF41D8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2000" dirty="0" smtClean="0"/>
            <a:t>Security Principles</a:t>
          </a:r>
          <a:endParaRPr lang="en-US" sz="2000" dirty="0"/>
        </a:p>
      </dgm:t>
    </dgm:pt>
    <dgm:pt modelId="{73C88FCC-1D48-4907-8189-24AF6973AA55}" type="parTrans" cxnId="{AD112A52-C289-4DE4-AFDA-A08B81BE9E09}">
      <dgm:prSet/>
      <dgm:spPr/>
      <dgm:t>
        <a:bodyPr/>
        <a:lstStyle/>
        <a:p>
          <a:endParaRPr lang="en-US"/>
        </a:p>
      </dgm:t>
    </dgm:pt>
    <dgm:pt modelId="{DAF64B5C-3070-41EC-8E67-D3FEF97589F3}" type="sibTrans" cxnId="{AD112A52-C289-4DE4-AFDA-A08B81BE9E09}">
      <dgm:prSet/>
      <dgm:spPr/>
      <dgm:t>
        <a:bodyPr/>
        <a:lstStyle/>
        <a:p>
          <a:endParaRPr lang="en-US"/>
        </a:p>
      </dgm:t>
    </dgm:pt>
    <dgm:pt modelId="{3C71313F-6DCC-4C9B-9FB7-5F3C8E278300}">
      <dgm:prSet phldrT="[Text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400" dirty="0" smtClean="0"/>
            <a:t>Economy of mechanism</a:t>
          </a:r>
          <a:endParaRPr lang="en-US" sz="1400" dirty="0"/>
        </a:p>
      </dgm:t>
    </dgm:pt>
    <dgm:pt modelId="{754851B8-6A3F-4EBD-8CDE-78F702CEFCE0}" type="parTrans" cxnId="{BF36071B-35A8-4CB5-AA34-B44CC8DD55A2}">
      <dgm:prSet/>
      <dgm:spPr/>
      <dgm:t>
        <a:bodyPr/>
        <a:lstStyle/>
        <a:p>
          <a:endParaRPr lang="en-US"/>
        </a:p>
      </dgm:t>
    </dgm:pt>
    <dgm:pt modelId="{9BBDFAB5-34C4-4F4F-B645-C3E908356166}" type="sibTrans" cxnId="{BF36071B-35A8-4CB5-AA34-B44CC8DD55A2}">
      <dgm:prSet/>
      <dgm:spPr/>
      <dgm:t>
        <a:bodyPr/>
        <a:lstStyle/>
        <a:p>
          <a:endParaRPr lang="en-US"/>
        </a:p>
      </dgm:t>
    </dgm:pt>
    <dgm:pt modelId="{606CF9F4-9D20-48C9-BF02-E40CF54DF64C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Fail-safe defaults</a:t>
          </a:r>
          <a:endParaRPr lang="en-US" sz="1400" dirty="0"/>
        </a:p>
      </dgm:t>
    </dgm:pt>
    <dgm:pt modelId="{75DC1D47-2D07-4A2C-B673-63CD91A7901F}" type="parTrans" cxnId="{0D6087AB-8B78-4D0F-A8A4-B43F149C7A13}">
      <dgm:prSet/>
      <dgm:spPr/>
      <dgm:t>
        <a:bodyPr/>
        <a:lstStyle/>
        <a:p>
          <a:endParaRPr lang="en-US"/>
        </a:p>
      </dgm:t>
    </dgm:pt>
    <dgm:pt modelId="{83E1DD99-89EE-4A6C-BF74-3E8534FA7F71}" type="sibTrans" cxnId="{0D6087AB-8B78-4D0F-A8A4-B43F149C7A13}">
      <dgm:prSet/>
      <dgm:spPr/>
      <dgm:t>
        <a:bodyPr/>
        <a:lstStyle/>
        <a:p>
          <a:endParaRPr lang="en-US"/>
        </a:p>
      </dgm:t>
    </dgm:pt>
    <dgm:pt modelId="{C4CD2BCA-A966-4B33-87ED-A2AB0AE5E196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Complete mediation</a:t>
          </a:r>
          <a:endParaRPr lang="en-US" sz="1400" dirty="0"/>
        </a:p>
      </dgm:t>
    </dgm:pt>
    <dgm:pt modelId="{56E796B3-8E97-460C-B02F-F78738D39C9A}" type="parTrans" cxnId="{89ED74DD-1AB5-4703-A82C-61A492FB9328}">
      <dgm:prSet/>
      <dgm:spPr/>
      <dgm:t>
        <a:bodyPr/>
        <a:lstStyle/>
        <a:p>
          <a:endParaRPr lang="en-US"/>
        </a:p>
      </dgm:t>
    </dgm:pt>
    <dgm:pt modelId="{C6061921-6B30-4AA3-AA60-A2A655F54BD8}" type="sibTrans" cxnId="{89ED74DD-1AB5-4703-A82C-61A492FB9328}">
      <dgm:prSet/>
      <dgm:spPr/>
      <dgm:t>
        <a:bodyPr/>
        <a:lstStyle/>
        <a:p>
          <a:endParaRPr lang="en-US"/>
        </a:p>
      </dgm:t>
    </dgm:pt>
    <dgm:pt modelId="{D84145ED-26E6-411B-9B0E-A670153991B2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Open design</a:t>
          </a:r>
          <a:endParaRPr lang="en-US" sz="1400" dirty="0"/>
        </a:p>
      </dgm:t>
    </dgm:pt>
    <dgm:pt modelId="{3EFFEB9D-95CA-4691-B453-06B347A065FC}" type="parTrans" cxnId="{EFB325FA-FFE6-4E2B-A473-43795C384725}">
      <dgm:prSet/>
      <dgm:spPr/>
      <dgm:t>
        <a:bodyPr/>
        <a:lstStyle/>
        <a:p>
          <a:endParaRPr lang="en-US"/>
        </a:p>
      </dgm:t>
    </dgm:pt>
    <dgm:pt modelId="{B7035B32-2EF1-45E4-B069-6C7F12776A79}" type="sibTrans" cxnId="{EFB325FA-FFE6-4E2B-A473-43795C384725}">
      <dgm:prSet/>
      <dgm:spPr/>
      <dgm:t>
        <a:bodyPr/>
        <a:lstStyle/>
        <a:p>
          <a:endParaRPr lang="en-US"/>
        </a:p>
      </dgm:t>
    </dgm:pt>
    <dgm:pt modelId="{63BDF19B-2710-4463-9B6F-A1E2147DDD4F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Separation of privilege</a:t>
          </a:r>
          <a:endParaRPr lang="en-US" sz="1400" dirty="0"/>
        </a:p>
      </dgm:t>
    </dgm:pt>
    <dgm:pt modelId="{70F386C5-4603-4410-A768-C7FB9AD34ED1}" type="parTrans" cxnId="{03FB2162-A662-4ECC-9568-1FDDBA54C70B}">
      <dgm:prSet/>
      <dgm:spPr/>
      <dgm:t>
        <a:bodyPr/>
        <a:lstStyle/>
        <a:p>
          <a:endParaRPr lang="en-US"/>
        </a:p>
      </dgm:t>
    </dgm:pt>
    <dgm:pt modelId="{78814418-73C0-4105-BD77-2A0459AC0C82}" type="sibTrans" cxnId="{03FB2162-A662-4ECC-9568-1FDDBA54C70B}">
      <dgm:prSet/>
      <dgm:spPr/>
      <dgm:t>
        <a:bodyPr/>
        <a:lstStyle/>
        <a:p>
          <a:endParaRPr lang="en-US"/>
        </a:p>
      </dgm:t>
    </dgm:pt>
    <dgm:pt modelId="{77C82D9C-EFA3-4D57-8E4B-C4B0A6D1E4A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600" dirty="0" smtClean="0"/>
            <a:t>Least privilege</a:t>
          </a:r>
          <a:endParaRPr lang="en-US" sz="1600" dirty="0"/>
        </a:p>
      </dgm:t>
    </dgm:pt>
    <dgm:pt modelId="{30764007-4E9F-4257-A67B-9F71BD030354}" type="parTrans" cxnId="{35A6F6CC-269C-49E8-B7C9-3B12067794EB}">
      <dgm:prSet/>
      <dgm:spPr/>
      <dgm:t>
        <a:bodyPr/>
        <a:lstStyle/>
        <a:p>
          <a:endParaRPr lang="en-US"/>
        </a:p>
      </dgm:t>
    </dgm:pt>
    <dgm:pt modelId="{CCEED244-D4C9-46B5-AE9D-5A152C2639A4}" type="sibTrans" cxnId="{35A6F6CC-269C-49E8-B7C9-3B12067794EB}">
      <dgm:prSet/>
      <dgm:spPr/>
      <dgm:t>
        <a:bodyPr/>
        <a:lstStyle/>
        <a:p>
          <a:endParaRPr lang="en-US"/>
        </a:p>
      </dgm:t>
    </dgm:pt>
    <dgm:pt modelId="{B093F6AE-693A-4BC4-ACF9-16345896758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Least common mechanism</a:t>
          </a:r>
          <a:endParaRPr lang="en-US" sz="1400" dirty="0"/>
        </a:p>
      </dgm:t>
    </dgm:pt>
    <dgm:pt modelId="{5E9E67DD-7E43-4F48-B4A5-59F5A8F1C22D}" type="parTrans" cxnId="{D386FC3F-4C49-4089-BC62-7F02A6A4EA51}">
      <dgm:prSet/>
      <dgm:spPr/>
      <dgm:t>
        <a:bodyPr/>
        <a:lstStyle/>
        <a:p>
          <a:endParaRPr lang="en-US"/>
        </a:p>
      </dgm:t>
    </dgm:pt>
    <dgm:pt modelId="{02647F69-9D46-45AF-BC0E-A7D31F203EAD}" type="sibTrans" cxnId="{D386FC3F-4C49-4089-BC62-7F02A6A4EA51}">
      <dgm:prSet/>
      <dgm:spPr/>
      <dgm:t>
        <a:bodyPr/>
        <a:lstStyle/>
        <a:p>
          <a:endParaRPr lang="en-US"/>
        </a:p>
      </dgm:t>
    </dgm:pt>
    <dgm:pt modelId="{32129E36-D2DB-405D-8305-6FC012ADA05A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Psychological acceptability</a:t>
          </a:r>
          <a:endParaRPr lang="en-US" sz="1400" dirty="0"/>
        </a:p>
      </dgm:t>
    </dgm:pt>
    <dgm:pt modelId="{B11C8470-92D2-48CB-AAEB-C77F9BE463F9}" type="parTrans" cxnId="{E8AD4B96-0221-40C1-84E6-A81C5FBA4B6E}">
      <dgm:prSet/>
      <dgm:spPr/>
      <dgm:t>
        <a:bodyPr/>
        <a:lstStyle/>
        <a:p>
          <a:endParaRPr lang="en-US"/>
        </a:p>
      </dgm:t>
    </dgm:pt>
    <dgm:pt modelId="{204C39E6-4E13-489E-BE9A-BDD2ABCE8C7F}" type="sibTrans" cxnId="{E8AD4B96-0221-40C1-84E6-A81C5FBA4B6E}">
      <dgm:prSet/>
      <dgm:spPr/>
      <dgm:t>
        <a:bodyPr/>
        <a:lstStyle/>
        <a:p>
          <a:endParaRPr lang="en-US"/>
        </a:p>
      </dgm:t>
    </dgm:pt>
    <dgm:pt modelId="{E8B043C9-CFE0-4E20-A98E-89F8690921E5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Work factor</a:t>
          </a:r>
          <a:endParaRPr lang="en-US" sz="1400" dirty="0"/>
        </a:p>
      </dgm:t>
    </dgm:pt>
    <dgm:pt modelId="{D0DF59B8-C84A-40C4-9FB8-B160DD23A7D4}" type="parTrans" cxnId="{502995A0-61CE-4878-8F36-455765CA6128}">
      <dgm:prSet/>
      <dgm:spPr/>
      <dgm:t>
        <a:bodyPr/>
        <a:lstStyle/>
        <a:p>
          <a:endParaRPr lang="en-US"/>
        </a:p>
      </dgm:t>
    </dgm:pt>
    <dgm:pt modelId="{E64D3B4F-4594-4B1E-A769-EA8A54547303}" type="sibTrans" cxnId="{502995A0-61CE-4878-8F36-455765CA6128}">
      <dgm:prSet/>
      <dgm:spPr/>
      <dgm:t>
        <a:bodyPr/>
        <a:lstStyle/>
        <a:p>
          <a:endParaRPr lang="en-US"/>
        </a:p>
      </dgm:t>
    </dgm:pt>
    <dgm:pt modelId="{31A2A93C-0014-4215-A3B4-780E9DB6A019}">
      <dgm:prSet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400" dirty="0" smtClean="0"/>
            <a:t>Compromise recording</a:t>
          </a:r>
          <a:endParaRPr lang="en-US" sz="1400" dirty="0"/>
        </a:p>
      </dgm:t>
    </dgm:pt>
    <dgm:pt modelId="{F12E64C6-80DC-49A7-A6DF-97B5A049F2D5}" type="parTrans" cxnId="{94A06DA1-8EA4-4F46-BB21-7587EDF14897}">
      <dgm:prSet/>
      <dgm:spPr/>
      <dgm:t>
        <a:bodyPr/>
        <a:lstStyle/>
        <a:p>
          <a:endParaRPr lang="en-US"/>
        </a:p>
      </dgm:t>
    </dgm:pt>
    <dgm:pt modelId="{D34EB5B0-121F-448D-BBE0-ECE7A8B84783}" type="sibTrans" cxnId="{94A06DA1-8EA4-4F46-BB21-7587EDF14897}">
      <dgm:prSet/>
      <dgm:spPr/>
      <dgm:t>
        <a:bodyPr/>
        <a:lstStyle/>
        <a:p>
          <a:endParaRPr lang="en-US"/>
        </a:p>
      </dgm:t>
    </dgm:pt>
    <dgm:pt modelId="{BCC09178-D85B-4BB3-8FF6-0E5A970CD77B}" type="pres">
      <dgm:prSet presAssocID="{76A87EB5-46E4-4717-B87B-8A0AF3A7B0D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0AB8FB-6F8C-4442-A9FF-4ECE5527B260}" type="pres">
      <dgm:prSet presAssocID="{76A87EB5-46E4-4717-B87B-8A0AF3A7B0DB}" presName="radial" presStyleCnt="0">
        <dgm:presLayoutVars>
          <dgm:animLvl val="ctr"/>
        </dgm:presLayoutVars>
      </dgm:prSet>
      <dgm:spPr/>
    </dgm:pt>
    <dgm:pt modelId="{EAEC217D-4616-4394-ABA9-4E7DA717D5D3}" type="pres">
      <dgm:prSet presAssocID="{10465E8E-3004-4EF7-A24B-242966AF41D8}" presName="centerShape" presStyleLbl="vennNode1" presStyleIdx="0" presStyleCnt="11"/>
      <dgm:spPr/>
      <dgm:t>
        <a:bodyPr/>
        <a:lstStyle/>
        <a:p>
          <a:endParaRPr lang="en-US"/>
        </a:p>
      </dgm:t>
    </dgm:pt>
    <dgm:pt modelId="{038ADF20-5840-46E6-96B9-88608621787E}" type="pres">
      <dgm:prSet presAssocID="{3C71313F-6DCC-4C9B-9FB7-5F3C8E278300}" presName="node" presStyleLbl="vennNode1" presStyleIdx="1" presStyleCnt="11" custRadScaleRad="100070" custRadScaleInc="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2084AE-A825-4875-BAFF-F2219D96EC7A}" type="pres">
      <dgm:prSet presAssocID="{606CF9F4-9D20-48C9-BF02-E40CF54DF64C}" presName="node" presStyleLbl="vennNode1" presStyleIdx="2" presStyleCnt="11" custRadScaleRad="102237" custRadScaleInc="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387B1-19B7-4E80-9B59-31A983DB0591}" type="pres">
      <dgm:prSet presAssocID="{C4CD2BCA-A966-4B33-87ED-A2AB0AE5E196}" presName="node" presStyleLbl="vennNode1" presStyleIdx="3" presStyleCnt="11" custRadScaleRad="103553" custRadScaleInc="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903042-0764-46AE-9290-4E698938C066}" type="pres">
      <dgm:prSet presAssocID="{D84145ED-26E6-411B-9B0E-A670153991B2}" presName="node" presStyleLbl="vennNode1" presStyleIdx="4" presStyleCnt="11" custRadScaleRad="103553" custRadScaleInc="-17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EF4CA-89CC-43C2-9AC0-B0727D6A1426}" type="pres">
      <dgm:prSet presAssocID="{63BDF19B-2710-4463-9B6F-A1E2147DDD4F}" presName="node" presStyleLbl="vennNode1" presStyleIdx="5" presStyleCnt="11" custRadScaleRad="102237" custRadScaleInc="-46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4F746-4C89-452D-AC3B-7C376CE1A6C9}" type="pres">
      <dgm:prSet presAssocID="{77C82D9C-EFA3-4D57-8E4B-C4B0A6D1E4A9}" presName="node" presStyleLbl="vennNode1" presStyleIdx="6" presStyleCnt="11" custRadScaleRad="100070" custRadScaleInc="-59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2ECDE-2B9F-4485-8CF6-137A9A767CC6}" type="pres">
      <dgm:prSet presAssocID="{B093F6AE-693A-4BC4-ACF9-163458967589}" presName="node" presStyleLbl="vennNode1" presStyleIdx="7" presStyleCnt="11" custRadScaleRad="97855" custRadScaleInc="-4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C673E8-71E2-47EB-BC18-4C78D5B47B10}" type="pres">
      <dgm:prSet presAssocID="{32129E36-D2DB-405D-8305-6FC012ADA05A}" presName="node" presStyleLbl="vennNode1" presStyleIdx="8" presStyleCnt="11" custScaleX="127686" custRadScaleRad="96460" custRadScaleInc="-19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DDC-F7F9-4CC8-826E-C867C65E9720}" type="pres">
      <dgm:prSet presAssocID="{E8B043C9-CFE0-4E20-A98E-89F8690921E5}" presName="node" presStyleLbl="venn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F90CE-A0E4-4474-803B-DDC6077C40A5}" type="pres">
      <dgm:prSet presAssocID="{31A2A93C-0014-4215-A3B4-780E9DB6A019}" presName="node" presStyleLbl="vennNode1" presStyleIdx="10" presStyleCnt="11" custRadScaleRad="91774" custRadScaleInc="-13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A06DA1-8EA4-4F46-BB21-7587EDF14897}" srcId="{10465E8E-3004-4EF7-A24B-242966AF41D8}" destId="{31A2A93C-0014-4215-A3B4-780E9DB6A019}" srcOrd="9" destOrd="0" parTransId="{F12E64C6-80DC-49A7-A6DF-97B5A049F2D5}" sibTransId="{D34EB5B0-121F-448D-BBE0-ECE7A8B84783}"/>
    <dgm:cxn modelId="{88ED7C84-2DFF-FB4B-AE30-287973C9A7FE}" type="presOf" srcId="{B093F6AE-693A-4BC4-ACF9-163458967589}" destId="{80A2ECDE-2B9F-4485-8CF6-137A9A767CC6}" srcOrd="0" destOrd="0" presId="urn:microsoft.com/office/officeart/2005/8/layout/radial3"/>
    <dgm:cxn modelId="{949FAA49-0406-6446-8B57-2A2577133608}" type="presOf" srcId="{10465E8E-3004-4EF7-A24B-242966AF41D8}" destId="{EAEC217D-4616-4394-ABA9-4E7DA717D5D3}" srcOrd="0" destOrd="0" presId="urn:microsoft.com/office/officeart/2005/8/layout/radial3"/>
    <dgm:cxn modelId="{47C485E4-A7A6-C841-A592-E7C51DCA180D}" type="presOf" srcId="{32129E36-D2DB-405D-8305-6FC012ADA05A}" destId="{F8C673E8-71E2-47EB-BC18-4C78D5B47B10}" srcOrd="0" destOrd="0" presId="urn:microsoft.com/office/officeart/2005/8/layout/radial3"/>
    <dgm:cxn modelId="{BF34BF4B-5A4C-264D-ACAD-F5858B9F343A}" type="presOf" srcId="{31A2A93C-0014-4215-A3B4-780E9DB6A019}" destId="{2F7F90CE-A0E4-4474-803B-DDC6077C40A5}" srcOrd="0" destOrd="0" presId="urn:microsoft.com/office/officeart/2005/8/layout/radial3"/>
    <dgm:cxn modelId="{AA7DFBD0-96AC-B44D-BAB7-986A096EFE30}" type="presOf" srcId="{63BDF19B-2710-4463-9B6F-A1E2147DDD4F}" destId="{8F5EF4CA-89CC-43C2-9AC0-B0727D6A1426}" srcOrd="0" destOrd="0" presId="urn:microsoft.com/office/officeart/2005/8/layout/radial3"/>
    <dgm:cxn modelId="{0D6087AB-8B78-4D0F-A8A4-B43F149C7A13}" srcId="{10465E8E-3004-4EF7-A24B-242966AF41D8}" destId="{606CF9F4-9D20-48C9-BF02-E40CF54DF64C}" srcOrd="1" destOrd="0" parTransId="{75DC1D47-2D07-4A2C-B673-63CD91A7901F}" sibTransId="{83E1DD99-89EE-4A6C-BF74-3E8534FA7F71}"/>
    <dgm:cxn modelId="{042F7126-07D3-9043-9AD3-4D0EE0CE5287}" type="presOf" srcId="{D84145ED-26E6-411B-9B0E-A670153991B2}" destId="{17903042-0764-46AE-9290-4E698938C066}" srcOrd="0" destOrd="0" presId="urn:microsoft.com/office/officeart/2005/8/layout/radial3"/>
    <dgm:cxn modelId="{4B127D90-9BB1-9345-BB19-8DF8E75F5CE9}" type="presOf" srcId="{76A87EB5-46E4-4717-B87B-8A0AF3A7B0DB}" destId="{BCC09178-D85B-4BB3-8FF6-0E5A970CD77B}" srcOrd="0" destOrd="0" presId="urn:microsoft.com/office/officeart/2005/8/layout/radial3"/>
    <dgm:cxn modelId="{EFB325FA-FFE6-4E2B-A473-43795C384725}" srcId="{10465E8E-3004-4EF7-A24B-242966AF41D8}" destId="{D84145ED-26E6-411B-9B0E-A670153991B2}" srcOrd="3" destOrd="0" parTransId="{3EFFEB9D-95CA-4691-B453-06B347A065FC}" sibTransId="{B7035B32-2EF1-45E4-B069-6C7F12776A79}"/>
    <dgm:cxn modelId="{D3F34862-F2C9-A744-8BBB-7C77AAD7CBA3}" type="presOf" srcId="{606CF9F4-9D20-48C9-BF02-E40CF54DF64C}" destId="{982084AE-A825-4875-BAFF-F2219D96EC7A}" srcOrd="0" destOrd="0" presId="urn:microsoft.com/office/officeart/2005/8/layout/radial3"/>
    <dgm:cxn modelId="{89ED74DD-1AB5-4703-A82C-61A492FB9328}" srcId="{10465E8E-3004-4EF7-A24B-242966AF41D8}" destId="{C4CD2BCA-A966-4B33-87ED-A2AB0AE5E196}" srcOrd="2" destOrd="0" parTransId="{56E796B3-8E97-460C-B02F-F78738D39C9A}" sibTransId="{C6061921-6B30-4AA3-AA60-A2A655F54BD8}"/>
    <dgm:cxn modelId="{29B53065-A413-3541-A5D4-AF258B4F0244}" type="presOf" srcId="{E8B043C9-CFE0-4E20-A98E-89F8690921E5}" destId="{F17F8DDC-F7F9-4CC8-826E-C867C65E9720}" srcOrd="0" destOrd="0" presId="urn:microsoft.com/office/officeart/2005/8/layout/radial3"/>
    <dgm:cxn modelId="{AD112A52-C289-4DE4-AFDA-A08B81BE9E09}" srcId="{76A87EB5-46E4-4717-B87B-8A0AF3A7B0DB}" destId="{10465E8E-3004-4EF7-A24B-242966AF41D8}" srcOrd="0" destOrd="0" parTransId="{73C88FCC-1D48-4907-8189-24AF6973AA55}" sibTransId="{DAF64B5C-3070-41EC-8E67-D3FEF97589F3}"/>
    <dgm:cxn modelId="{7C7A2B32-5F2C-2644-8E50-444ABC8182E7}" type="presOf" srcId="{77C82D9C-EFA3-4D57-8E4B-C4B0A6D1E4A9}" destId="{E9E4F746-4C89-452D-AC3B-7C376CE1A6C9}" srcOrd="0" destOrd="0" presId="urn:microsoft.com/office/officeart/2005/8/layout/radial3"/>
    <dgm:cxn modelId="{03FB2162-A662-4ECC-9568-1FDDBA54C70B}" srcId="{10465E8E-3004-4EF7-A24B-242966AF41D8}" destId="{63BDF19B-2710-4463-9B6F-A1E2147DDD4F}" srcOrd="4" destOrd="0" parTransId="{70F386C5-4603-4410-A768-C7FB9AD34ED1}" sibTransId="{78814418-73C0-4105-BD77-2A0459AC0C82}"/>
    <dgm:cxn modelId="{502995A0-61CE-4878-8F36-455765CA6128}" srcId="{10465E8E-3004-4EF7-A24B-242966AF41D8}" destId="{E8B043C9-CFE0-4E20-A98E-89F8690921E5}" srcOrd="8" destOrd="0" parTransId="{D0DF59B8-C84A-40C4-9FB8-B160DD23A7D4}" sibTransId="{E64D3B4F-4594-4B1E-A769-EA8A54547303}"/>
    <dgm:cxn modelId="{BF36071B-35A8-4CB5-AA34-B44CC8DD55A2}" srcId="{10465E8E-3004-4EF7-A24B-242966AF41D8}" destId="{3C71313F-6DCC-4C9B-9FB7-5F3C8E278300}" srcOrd="0" destOrd="0" parTransId="{754851B8-6A3F-4EBD-8CDE-78F702CEFCE0}" sibTransId="{9BBDFAB5-34C4-4F4F-B645-C3E908356166}"/>
    <dgm:cxn modelId="{2B05FEDD-E388-E94D-B1E4-22BE960393D1}" type="presOf" srcId="{C4CD2BCA-A966-4B33-87ED-A2AB0AE5E196}" destId="{1F6387B1-19B7-4E80-9B59-31A983DB0591}" srcOrd="0" destOrd="0" presId="urn:microsoft.com/office/officeart/2005/8/layout/radial3"/>
    <dgm:cxn modelId="{1E2936B0-143F-A841-883D-954CA8D487D8}" type="presOf" srcId="{3C71313F-6DCC-4C9B-9FB7-5F3C8E278300}" destId="{038ADF20-5840-46E6-96B9-88608621787E}" srcOrd="0" destOrd="0" presId="urn:microsoft.com/office/officeart/2005/8/layout/radial3"/>
    <dgm:cxn modelId="{35A6F6CC-269C-49E8-B7C9-3B12067794EB}" srcId="{10465E8E-3004-4EF7-A24B-242966AF41D8}" destId="{77C82D9C-EFA3-4D57-8E4B-C4B0A6D1E4A9}" srcOrd="5" destOrd="0" parTransId="{30764007-4E9F-4257-A67B-9F71BD030354}" sibTransId="{CCEED244-D4C9-46B5-AE9D-5A152C2639A4}"/>
    <dgm:cxn modelId="{E8AD4B96-0221-40C1-84E6-A81C5FBA4B6E}" srcId="{10465E8E-3004-4EF7-A24B-242966AF41D8}" destId="{32129E36-D2DB-405D-8305-6FC012ADA05A}" srcOrd="7" destOrd="0" parTransId="{B11C8470-92D2-48CB-AAEB-C77F9BE463F9}" sibTransId="{204C39E6-4E13-489E-BE9A-BDD2ABCE8C7F}"/>
    <dgm:cxn modelId="{D386FC3F-4C49-4089-BC62-7F02A6A4EA51}" srcId="{10465E8E-3004-4EF7-A24B-242966AF41D8}" destId="{B093F6AE-693A-4BC4-ACF9-163458967589}" srcOrd="6" destOrd="0" parTransId="{5E9E67DD-7E43-4F48-B4A5-59F5A8F1C22D}" sibTransId="{02647F69-9D46-45AF-BC0E-A7D31F203EAD}"/>
    <dgm:cxn modelId="{B0B259B2-81B4-9A41-A328-7AEC3E2C0EC8}" type="presParOf" srcId="{BCC09178-D85B-4BB3-8FF6-0E5A970CD77B}" destId="{100AB8FB-6F8C-4442-A9FF-4ECE5527B260}" srcOrd="0" destOrd="0" presId="urn:microsoft.com/office/officeart/2005/8/layout/radial3"/>
    <dgm:cxn modelId="{F2DDD244-408F-504F-8F15-6662275703FD}" type="presParOf" srcId="{100AB8FB-6F8C-4442-A9FF-4ECE5527B260}" destId="{EAEC217D-4616-4394-ABA9-4E7DA717D5D3}" srcOrd="0" destOrd="0" presId="urn:microsoft.com/office/officeart/2005/8/layout/radial3"/>
    <dgm:cxn modelId="{D014CFE0-F600-E849-8744-E6374423D6A3}" type="presParOf" srcId="{100AB8FB-6F8C-4442-A9FF-4ECE5527B260}" destId="{038ADF20-5840-46E6-96B9-88608621787E}" srcOrd="1" destOrd="0" presId="urn:microsoft.com/office/officeart/2005/8/layout/radial3"/>
    <dgm:cxn modelId="{10515BCD-C60E-6E44-9EB2-535A62435D89}" type="presParOf" srcId="{100AB8FB-6F8C-4442-A9FF-4ECE5527B260}" destId="{982084AE-A825-4875-BAFF-F2219D96EC7A}" srcOrd="2" destOrd="0" presId="urn:microsoft.com/office/officeart/2005/8/layout/radial3"/>
    <dgm:cxn modelId="{83602D0F-4FBC-944D-BE4C-DC5F4CD097A8}" type="presParOf" srcId="{100AB8FB-6F8C-4442-A9FF-4ECE5527B260}" destId="{1F6387B1-19B7-4E80-9B59-31A983DB0591}" srcOrd="3" destOrd="0" presId="urn:microsoft.com/office/officeart/2005/8/layout/radial3"/>
    <dgm:cxn modelId="{A56B922C-8FCD-0140-8BA8-75885DAC09BA}" type="presParOf" srcId="{100AB8FB-6F8C-4442-A9FF-4ECE5527B260}" destId="{17903042-0764-46AE-9290-4E698938C066}" srcOrd="4" destOrd="0" presId="urn:microsoft.com/office/officeart/2005/8/layout/radial3"/>
    <dgm:cxn modelId="{8116B99E-CFEF-184B-AA98-938BEBCDAF58}" type="presParOf" srcId="{100AB8FB-6F8C-4442-A9FF-4ECE5527B260}" destId="{8F5EF4CA-89CC-43C2-9AC0-B0727D6A1426}" srcOrd="5" destOrd="0" presId="urn:microsoft.com/office/officeart/2005/8/layout/radial3"/>
    <dgm:cxn modelId="{A02D5BA4-C55D-9A4C-84EF-29C0F380E794}" type="presParOf" srcId="{100AB8FB-6F8C-4442-A9FF-4ECE5527B260}" destId="{E9E4F746-4C89-452D-AC3B-7C376CE1A6C9}" srcOrd="6" destOrd="0" presId="urn:microsoft.com/office/officeart/2005/8/layout/radial3"/>
    <dgm:cxn modelId="{073AD307-923F-6C48-8454-B31AF184A3E7}" type="presParOf" srcId="{100AB8FB-6F8C-4442-A9FF-4ECE5527B260}" destId="{80A2ECDE-2B9F-4485-8CF6-137A9A767CC6}" srcOrd="7" destOrd="0" presId="urn:microsoft.com/office/officeart/2005/8/layout/radial3"/>
    <dgm:cxn modelId="{F7AA7992-002E-654C-8AF1-CA771B7E5A7A}" type="presParOf" srcId="{100AB8FB-6F8C-4442-A9FF-4ECE5527B260}" destId="{F8C673E8-71E2-47EB-BC18-4C78D5B47B10}" srcOrd="8" destOrd="0" presId="urn:microsoft.com/office/officeart/2005/8/layout/radial3"/>
    <dgm:cxn modelId="{08E2F735-C633-7E4B-B46B-7B76502ED79F}" type="presParOf" srcId="{100AB8FB-6F8C-4442-A9FF-4ECE5527B260}" destId="{F17F8DDC-F7F9-4CC8-826E-C867C65E9720}" srcOrd="9" destOrd="0" presId="urn:microsoft.com/office/officeart/2005/8/layout/radial3"/>
    <dgm:cxn modelId="{92950B10-9F8E-2447-A44D-75CA34668173}" type="presParOf" srcId="{100AB8FB-6F8C-4442-A9FF-4ECE5527B260}" destId="{2F7F90CE-A0E4-4474-803B-DDC6077C40A5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C217D-4616-4394-ABA9-4E7DA717D5D3}">
      <dsp:nvSpPr>
        <dsp:cNvPr id="0" name=""/>
        <dsp:cNvSpPr/>
      </dsp:nvSpPr>
      <dsp:spPr>
        <a:xfrm>
          <a:off x="1632941" y="1187648"/>
          <a:ext cx="2958703" cy="2958703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Security Principles</a:t>
          </a:r>
          <a:endParaRPr lang="en-US" sz="2000" kern="1200" dirty="0"/>
        </a:p>
      </dsp:txBody>
      <dsp:txXfrm>
        <a:off x="2066233" y="1620940"/>
        <a:ext cx="2092119" cy="2092119"/>
      </dsp:txXfrm>
    </dsp:sp>
    <dsp:sp modelId="{038ADF20-5840-46E6-96B9-88608621787E}">
      <dsp:nvSpPr>
        <dsp:cNvPr id="0" name=""/>
        <dsp:cNvSpPr/>
      </dsp:nvSpPr>
      <dsp:spPr>
        <a:xfrm>
          <a:off x="2444478" y="51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Economy of mechanism</a:t>
          </a:r>
          <a:endParaRPr lang="en-US" sz="1400" kern="1200" dirty="0"/>
        </a:p>
      </dsp:txBody>
      <dsp:txXfrm>
        <a:off x="2661124" y="217164"/>
        <a:ext cx="1046059" cy="1046059"/>
      </dsp:txXfrm>
    </dsp:sp>
    <dsp:sp modelId="{982084AE-A825-4875-BAFF-F2219D96EC7A}">
      <dsp:nvSpPr>
        <dsp:cNvPr id="0" name=""/>
        <dsp:cNvSpPr/>
      </dsp:nvSpPr>
      <dsp:spPr>
        <a:xfrm>
          <a:off x="3577016" y="36850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Fail-safe defaults</a:t>
          </a:r>
          <a:endParaRPr lang="en-US" sz="1400" kern="1200" dirty="0"/>
        </a:p>
      </dsp:txBody>
      <dsp:txXfrm>
        <a:off x="3793662" y="585149"/>
        <a:ext cx="1046059" cy="1046059"/>
      </dsp:txXfrm>
    </dsp:sp>
    <dsp:sp modelId="{1F6387B1-19B7-4E80-9B59-31A983DB0591}">
      <dsp:nvSpPr>
        <dsp:cNvPr id="0" name=""/>
        <dsp:cNvSpPr/>
      </dsp:nvSpPr>
      <dsp:spPr>
        <a:xfrm>
          <a:off x="4276961" y="133190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Complete mediation</a:t>
          </a:r>
          <a:endParaRPr lang="en-US" sz="1400" kern="1200" dirty="0"/>
        </a:p>
      </dsp:txBody>
      <dsp:txXfrm>
        <a:off x="4493607" y="1548555"/>
        <a:ext cx="1046059" cy="1046059"/>
      </dsp:txXfrm>
    </dsp:sp>
    <dsp:sp modelId="{17903042-0764-46AE-9290-4E698938C066}">
      <dsp:nvSpPr>
        <dsp:cNvPr id="0" name=""/>
        <dsp:cNvSpPr/>
      </dsp:nvSpPr>
      <dsp:spPr>
        <a:xfrm>
          <a:off x="4276961" y="2522738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Open design</a:t>
          </a:r>
          <a:endParaRPr lang="en-US" sz="1400" kern="1200" dirty="0"/>
        </a:p>
      </dsp:txBody>
      <dsp:txXfrm>
        <a:off x="4493607" y="2739384"/>
        <a:ext cx="1046059" cy="1046059"/>
      </dsp:txXfrm>
    </dsp:sp>
    <dsp:sp modelId="{8F5EF4CA-89CC-43C2-9AC0-B0727D6A1426}">
      <dsp:nvSpPr>
        <dsp:cNvPr id="0" name=""/>
        <dsp:cNvSpPr/>
      </dsp:nvSpPr>
      <dsp:spPr>
        <a:xfrm>
          <a:off x="3577016" y="3486145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Separation of privilege</a:t>
          </a:r>
          <a:endParaRPr lang="en-US" sz="1400" kern="1200" dirty="0"/>
        </a:p>
      </dsp:txBody>
      <dsp:txXfrm>
        <a:off x="3793662" y="3702791"/>
        <a:ext cx="1046059" cy="1046059"/>
      </dsp:txXfrm>
    </dsp:sp>
    <dsp:sp modelId="{E9E4F746-4C89-452D-AC3B-7C376CE1A6C9}">
      <dsp:nvSpPr>
        <dsp:cNvPr id="0" name=""/>
        <dsp:cNvSpPr/>
      </dsp:nvSpPr>
      <dsp:spPr>
        <a:xfrm>
          <a:off x="2444478" y="3854129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Least privilege</a:t>
          </a:r>
          <a:endParaRPr lang="en-US" sz="1600" kern="1200" dirty="0"/>
        </a:p>
      </dsp:txBody>
      <dsp:txXfrm>
        <a:off x="2661124" y="4070775"/>
        <a:ext cx="1046059" cy="1046059"/>
      </dsp:txXfrm>
    </dsp:sp>
    <dsp:sp modelId="{80A2ECDE-2B9F-4485-8CF6-137A9A767CC6}">
      <dsp:nvSpPr>
        <dsp:cNvPr id="0" name=""/>
        <dsp:cNvSpPr/>
      </dsp:nvSpPr>
      <dsp:spPr>
        <a:xfrm>
          <a:off x="1311926" y="3486143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Least common mechanism</a:t>
          </a:r>
          <a:endParaRPr lang="en-US" sz="1400" kern="1200" dirty="0"/>
        </a:p>
      </dsp:txBody>
      <dsp:txXfrm>
        <a:off x="1528572" y="3702789"/>
        <a:ext cx="1046059" cy="1046059"/>
      </dsp:txXfrm>
    </dsp:sp>
    <dsp:sp modelId="{F8C673E8-71E2-47EB-BC18-4C78D5B47B10}">
      <dsp:nvSpPr>
        <dsp:cNvPr id="0" name=""/>
        <dsp:cNvSpPr/>
      </dsp:nvSpPr>
      <dsp:spPr>
        <a:xfrm>
          <a:off x="407195" y="2522730"/>
          <a:ext cx="1888924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Psychological acceptability</a:t>
          </a:r>
          <a:endParaRPr lang="en-US" sz="1400" kern="1200" dirty="0"/>
        </a:p>
      </dsp:txBody>
      <dsp:txXfrm>
        <a:off x="683822" y="2739376"/>
        <a:ext cx="1335670" cy="1046059"/>
      </dsp:txXfrm>
    </dsp:sp>
    <dsp:sp modelId="{F17F8DDC-F7F9-4CC8-826E-C867C65E9720}">
      <dsp:nvSpPr>
        <dsp:cNvPr id="0" name=""/>
        <dsp:cNvSpPr/>
      </dsp:nvSpPr>
      <dsp:spPr>
        <a:xfrm>
          <a:off x="540125" y="133191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Work factor</a:t>
          </a:r>
          <a:endParaRPr lang="en-US" sz="1400" kern="1200" dirty="0"/>
        </a:p>
      </dsp:txBody>
      <dsp:txXfrm>
        <a:off x="756771" y="1548557"/>
        <a:ext cx="1046059" cy="1046059"/>
      </dsp:txXfrm>
    </dsp:sp>
    <dsp:sp modelId="{2F7F90CE-A0E4-4474-803B-DDC6077C40A5}">
      <dsp:nvSpPr>
        <dsp:cNvPr id="0" name=""/>
        <dsp:cNvSpPr/>
      </dsp:nvSpPr>
      <dsp:spPr>
        <a:xfrm>
          <a:off x="1321069" y="505661"/>
          <a:ext cx="1479351" cy="1479351"/>
        </a:xfrm>
        <a:prstGeom prst="ellipse">
          <a:avLst/>
        </a:prstGeom>
        <a:gradFill rotWithShape="0">
          <a:gsLst>
            <a:gs pos="0">
              <a:schemeClr val="l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2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Compromise recording</a:t>
          </a:r>
          <a:endParaRPr lang="en-US" sz="1400" kern="1200" dirty="0"/>
        </a:p>
      </dsp:txBody>
      <dsp:txXfrm>
        <a:off x="1537715" y="722307"/>
        <a:ext cx="1046059" cy="1046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9910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19-Feb-18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github.com/arcuri82/tk2100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TK2100: </a:t>
            </a:r>
            <a:r>
              <a:rPr lang="en-US" dirty="0" err="1" smtClean="0"/>
              <a:t>Informasjonssikkerhet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list goes 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go on all days with examples of compromised web sites where user info was stolen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But stealing of info (</a:t>
            </a:r>
            <a:r>
              <a:rPr lang="en-US" dirty="0" err="1" smtClean="0"/>
              <a:t>eg</a:t>
            </a:r>
            <a:r>
              <a:rPr lang="en-US" dirty="0" smtClean="0"/>
              <a:t> credit cards and passwords) is not the only thing you should be concerned about security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Defacement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1825625"/>
            <a:ext cx="11734800" cy="2504328"/>
          </a:xfrm>
        </p:spPr>
        <p:txBody>
          <a:bodyPr/>
          <a:lstStyle/>
          <a:p>
            <a:r>
              <a:rPr lang="en-US" dirty="0" smtClean="0"/>
              <a:t>Hack into a website and change its content</a:t>
            </a:r>
          </a:p>
          <a:p>
            <a:r>
              <a:rPr lang="en-US" dirty="0" smtClean="0"/>
              <a:t>Religious, governments and corporations are typical targets</a:t>
            </a:r>
          </a:p>
          <a:p>
            <a:r>
              <a:rPr lang="en-US" dirty="0" smtClean="0"/>
              <a:t>Usually for political reasons, or bored “kids”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47" y="3845443"/>
            <a:ext cx="5081493" cy="294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/>
          <a:lstStyle/>
          <a:p>
            <a:r>
              <a:rPr lang="en-US" b="1" dirty="0" smtClean="0"/>
              <a:t>Mal</a:t>
            </a:r>
            <a:r>
              <a:rPr lang="en-US" dirty="0" smtClean="0"/>
              <a:t>icious Soft</a:t>
            </a:r>
            <a:r>
              <a:rPr lang="en-US" b="1" dirty="0" smtClean="0"/>
              <a:t>ware</a:t>
            </a:r>
          </a:p>
          <a:p>
            <a:r>
              <a:rPr lang="en-US" dirty="0" smtClean="0"/>
              <a:t>Code that execute on your machine could do anything</a:t>
            </a:r>
          </a:p>
          <a:p>
            <a:pPr lvl="1"/>
            <a:r>
              <a:rPr lang="en-US" dirty="0" smtClean="0"/>
              <a:t>Allow remote control</a:t>
            </a:r>
          </a:p>
          <a:p>
            <a:pPr lvl="1"/>
            <a:r>
              <a:rPr lang="en-US" dirty="0" smtClean="0"/>
              <a:t>Log keystrokes to steal passwords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Usually received via emails or downloads from shady websites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Virus: can replicate themselves, and spread to other users, </a:t>
            </a:r>
            <a:r>
              <a:rPr lang="en-US" dirty="0" err="1" smtClean="0"/>
              <a:t>eg</a:t>
            </a:r>
            <a:r>
              <a:rPr lang="en-US" dirty="0" smtClean="0"/>
              <a:t> via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Ransom-ware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635" y="1690687"/>
            <a:ext cx="6763871" cy="4772865"/>
          </a:xfrm>
        </p:spPr>
        <p:txBody>
          <a:bodyPr>
            <a:normAutofit/>
          </a:bodyPr>
          <a:lstStyle/>
          <a:p>
            <a:r>
              <a:rPr lang="en-US" dirty="0" smtClean="0"/>
              <a:t>A special kind of malware</a:t>
            </a:r>
          </a:p>
          <a:p>
            <a:r>
              <a:rPr lang="en-US" dirty="0" smtClean="0"/>
              <a:t>It encrypts your hard drive, and ask </a:t>
            </a:r>
            <a:r>
              <a:rPr lang="en-US" i="1" dirty="0" smtClean="0"/>
              <a:t>ransom</a:t>
            </a:r>
            <a:r>
              <a:rPr lang="en-US" dirty="0" smtClean="0"/>
              <a:t> to decrypt it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sually asked payment in </a:t>
            </a:r>
            <a:r>
              <a:rPr lang="en-US" dirty="0" err="1" smtClean="0"/>
              <a:t>BitCoins</a:t>
            </a:r>
            <a:endParaRPr lang="en-US" dirty="0" smtClean="0"/>
          </a:p>
          <a:p>
            <a:r>
              <a:rPr lang="en-US" dirty="0" smtClean="0"/>
              <a:t>2017: 16 hospitals hit in UK</a:t>
            </a:r>
          </a:p>
          <a:p>
            <a:pPr lvl="1"/>
            <a:r>
              <a:rPr lang="en-US" dirty="0" smtClean="0"/>
              <a:t>hospitals  are typical targets, because have critical data of patients on life-or-death conditions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93" y="1690687"/>
            <a:ext cx="4837454" cy="36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</a:t>
            </a:r>
            <a:r>
              <a:rPr lang="en-US" dirty="0" smtClean="0"/>
              <a:t>istributed </a:t>
            </a:r>
            <a:r>
              <a:rPr lang="en-US" b="1" dirty="0" smtClean="0"/>
              <a:t>D</a:t>
            </a:r>
            <a:r>
              <a:rPr lang="en-US" dirty="0" smtClean="0"/>
              <a:t>enial </a:t>
            </a:r>
            <a:r>
              <a:rPr lang="en-US" b="1" dirty="0" smtClean="0"/>
              <a:t>o</a:t>
            </a:r>
            <a:r>
              <a:rPr lang="en-US" dirty="0" smtClean="0"/>
              <a:t>f </a:t>
            </a:r>
            <a:r>
              <a:rPr lang="en-US" b="1" dirty="0" smtClean="0"/>
              <a:t>S</a:t>
            </a:r>
            <a:r>
              <a:rPr lang="en-US" dirty="0" smtClean="0"/>
              <a:t>ervice</a:t>
            </a:r>
          </a:p>
          <a:p>
            <a:r>
              <a:rPr lang="en-US" dirty="0" smtClean="0"/>
              <a:t>Overload servers with “time-consuming” requests</a:t>
            </a:r>
          </a:p>
          <a:p>
            <a:r>
              <a:rPr lang="en-US" dirty="0" smtClean="0"/>
              <a:t>So many requests that web site goes “down”, as not enough resources to establish new connections for regular users</a:t>
            </a:r>
          </a:p>
          <a:p>
            <a:r>
              <a:rPr lang="en-US" dirty="0" smtClean="0"/>
              <a:t>Malware: infected machines can work as “bots” and take part in these DDOS, </a:t>
            </a:r>
            <a:r>
              <a:rPr lang="en-US" dirty="0" err="1" smtClean="0"/>
              <a:t>ie</a:t>
            </a:r>
            <a:r>
              <a:rPr lang="en-US" dirty="0" smtClean="0"/>
              <a:t> </a:t>
            </a:r>
            <a:r>
              <a:rPr lang="en-US" b="1" dirty="0" smtClean="0"/>
              <a:t>d</a:t>
            </a:r>
            <a:r>
              <a:rPr lang="en-US" dirty="0" smtClean="0"/>
              <a:t>istributed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87" y="1825625"/>
            <a:ext cx="6580095" cy="4351338"/>
          </a:xfrm>
        </p:spPr>
        <p:txBody>
          <a:bodyPr/>
          <a:lstStyle/>
          <a:p>
            <a:r>
              <a:rPr lang="en-US" dirty="0" smtClean="0"/>
              <a:t>Obtain sensitive data by </a:t>
            </a:r>
            <a:r>
              <a:rPr lang="en-US" dirty="0"/>
              <a:t>by disguising as a trustworthy </a:t>
            </a:r>
            <a:r>
              <a:rPr lang="en-US" dirty="0" smtClean="0"/>
              <a:t>entity</a:t>
            </a:r>
          </a:p>
          <a:p>
            <a:r>
              <a:rPr lang="en-US" dirty="0" smtClean="0"/>
              <a:t>Typically email with link to a known site (</a:t>
            </a:r>
            <a:r>
              <a:rPr lang="en-US" dirty="0" err="1" smtClean="0"/>
              <a:t>eg</a:t>
            </a:r>
            <a:r>
              <a:rPr lang="en-US" dirty="0" smtClean="0"/>
              <a:t> your bank), but such link go to a malicious one looking same as original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41" y="1690688"/>
            <a:ext cx="5101432" cy="37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432619" y="85354"/>
            <a:ext cx="10515600" cy="10617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About Me</a:t>
            </a:r>
          </a:p>
        </p:txBody>
      </p:sp>
      <p:pic>
        <p:nvPicPr>
          <p:cNvPr id="122" name="andrea_pho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6841" y="1308348"/>
            <a:ext cx="1410891" cy="17680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9748915" y="3280369"/>
            <a:ext cx="1199304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 dirty="0"/>
              <a:t>Dr. Andrea Arcuri</a:t>
            </a:r>
          </a:p>
        </p:txBody>
      </p:sp>
      <p:pic>
        <p:nvPicPr>
          <p:cNvPr id="124" name="2000px-Italy_looking_like_the_flag.sv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48" y="1378020"/>
            <a:ext cx="1514138" cy="178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Leaning_Tower_of_Pisa_(April_2012)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243" y="1330531"/>
            <a:ext cx="1196033" cy="1899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Flag_of_the_USA_Oct201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224" y="2469458"/>
            <a:ext cx="1046998" cy="785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Flag_of_the_United_Kingdom.svg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264" y="1356863"/>
            <a:ext cx="1714947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imula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254" y="4162914"/>
            <a:ext cx="2878938" cy="658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westerngeco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9218" y="3992102"/>
            <a:ext cx="2221794" cy="857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ienta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27" y="5611249"/>
            <a:ext cx="2962915" cy="10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telenor-logo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68" y="5486668"/>
            <a:ext cx="2610937" cy="1151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University of Luxembourg-VTxOGTxAjWS9KLNLwY9KhzbIU5oKuGkG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499" y="5156612"/>
            <a:ext cx="1695233" cy="151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98" y="4041998"/>
            <a:ext cx="2117175" cy="11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69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3" y="1825625"/>
            <a:ext cx="11546541" cy="4351338"/>
          </a:xfrm>
        </p:spPr>
        <p:txBody>
          <a:bodyPr/>
          <a:lstStyle/>
          <a:p>
            <a:r>
              <a:rPr lang="en-US" dirty="0" smtClean="0"/>
              <a:t>If accessing a web site is un-encrypted (</a:t>
            </a:r>
            <a:r>
              <a:rPr lang="en-US" dirty="0" err="1" smtClean="0"/>
              <a:t>ie</a:t>
            </a:r>
            <a:r>
              <a:rPr lang="en-US" dirty="0" smtClean="0"/>
              <a:t>, HTTP instead of HTTP</a:t>
            </a:r>
            <a:r>
              <a:rPr lang="en-US" b="1" dirty="0" smtClean="0"/>
              <a:t>S</a:t>
            </a:r>
            <a:r>
              <a:rPr lang="en-US" dirty="0" smtClean="0"/>
              <a:t>), any entity between you and the server can alter the data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accessing internet via </a:t>
            </a:r>
            <a:r>
              <a:rPr lang="en-US" dirty="0" err="1" smtClean="0"/>
              <a:t>WiFi</a:t>
            </a:r>
            <a:r>
              <a:rPr lang="en-US" dirty="0" smtClean="0"/>
              <a:t> in an hotel or restaurant </a:t>
            </a:r>
          </a:p>
          <a:p>
            <a:r>
              <a:rPr lang="en-US" dirty="0" smtClean="0"/>
              <a:t>Why altering a HTML page? 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add advertisement or crypto-miners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2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5"/>
            <a:ext cx="11689976" cy="2253316"/>
          </a:xfrm>
        </p:spPr>
        <p:txBody>
          <a:bodyPr/>
          <a:lstStyle/>
          <a:p>
            <a:r>
              <a:rPr lang="en-US" dirty="0" smtClean="0"/>
              <a:t>Not only typical organized crime</a:t>
            </a:r>
          </a:p>
          <a:p>
            <a:r>
              <a:rPr lang="en-US" dirty="0" smtClean="0"/>
              <a:t>Foreign government organizations</a:t>
            </a:r>
          </a:p>
          <a:p>
            <a:pPr lvl="1"/>
            <a:r>
              <a:rPr lang="en-US" dirty="0" smtClean="0"/>
              <a:t>NSA (USA), and equivalents in Russia, China, UK,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Being “allied” nations  does not prevent their </a:t>
            </a:r>
            <a:r>
              <a:rPr lang="en-US" b="1" dirty="0" smtClean="0"/>
              <a:t>criminal</a:t>
            </a:r>
            <a:r>
              <a:rPr lang="en-US" dirty="0" smtClean="0"/>
              <a:t> activities</a:t>
            </a:r>
            <a:endParaRPr lang="en-US" dirty="0"/>
          </a:p>
        </p:txBody>
      </p:sp>
      <p:pic>
        <p:nvPicPr>
          <p:cNvPr id="4" name="Picture 8" descr="Image result for NSA log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779" y="4509434"/>
            <a:ext cx="21240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Image result for FSB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654" y="3933172"/>
            <a:ext cx="1536700" cy="28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Image result for chinese intelligence agency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604" y="4077634"/>
            <a:ext cx="23050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3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2806573"/>
            <a:ext cx="10515600" cy="1325563"/>
          </a:xfrm>
        </p:spPr>
        <p:txBody>
          <a:bodyPr/>
          <a:lstStyle/>
          <a:p>
            <a:r>
              <a:rPr lang="en-US" dirty="0" smtClean="0"/>
              <a:t>Security Foundations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Information Security?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825625"/>
            <a:ext cx="11530584" cy="4351338"/>
          </a:xfrm>
        </p:spPr>
        <p:txBody>
          <a:bodyPr/>
          <a:lstStyle/>
          <a:p>
            <a:r>
              <a:rPr lang="en-US" dirty="0"/>
              <a:t>A system, application, or protocol is only safe in relation 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Predefined</a:t>
            </a:r>
            <a:r>
              <a:rPr lang="en-US" dirty="0"/>
              <a:t>, desired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opponent with specified abilities and </a:t>
            </a:r>
            <a:r>
              <a:rPr lang="en-US" dirty="0" smtClean="0"/>
              <a:t>characteristics</a:t>
            </a:r>
          </a:p>
          <a:p>
            <a:r>
              <a:rPr lang="en-US" dirty="0"/>
              <a:t>E</a:t>
            </a:r>
            <a:r>
              <a:rPr lang="en-US" dirty="0" smtClean="0"/>
              <a:t>xample: Access </a:t>
            </a:r>
            <a:r>
              <a:rPr lang="en-US" dirty="0"/>
              <a:t>to a Windows machine is not secure for anyone who has physical access to it and can boot it.</a:t>
            </a:r>
          </a:p>
        </p:txBody>
      </p:sp>
    </p:spTree>
    <p:extLst>
      <p:ext uri="{BB962C8B-B14F-4D97-AF65-F5344CB8AC3E}">
        <p14:creationId xmlns:p14="http://schemas.microsoft.com/office/powerpoint/2010/main" val="21240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98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C.I.A. Concepts</a:t>
            </a:r>
            <a:endParaRPr lang="en-US" dirty="0"/>
          </a:p>
        </p:txBody>
      </p:sp>
      <p:pic>
        <p:nvPicPr>
          <p:cNvPr id="4" name="Picture 3" descr="01-1b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3932" y="1944562"/>
            <a:ext cx="2313432" cy="1542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01-1c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326" y="3864359"/>
            <a:ext cx="1374648" cy="1691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01-1a.ti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430" y="3941002"/>
            <a:ext cx="2310384" cy="16276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Oval 6"/>
          <p:cNvSpPr/>
          <p:nvPr/>
        </p:nvSpPr>
        <p:spPr>
          <a:xfrm>
            <a:off x="4523232" y="13349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516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94832" y="3316162"/>
            <a:ext cx="3200400" cy="3124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Palatino Linotype" pitchFamily="18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99557" y="1433387"/>
            <a:ext cx="107433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Integrity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881882" y="5583112"/>
            <a:ext cx="173637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Confidentiality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163326" y="5610342"/>
            <a:ext cx="13711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Palatino Linotype" pitchFamily="18" charset="0"/>
              </a:rPr>
              <a:t>Availability</a:t>
            </a:r>
            <a:br>
              <a:rPr lang="en-US" dirty="0">
                <a:latin typeface="Palatino Linotype" pitchFamily="18" charset="0"/>
              </a:rPr>
            </a:br>
            <a:endParaRPr lang="en-US" dirty="0">
              <a:latin typeface="Palatino Linotype" pitchFamily="18" charset="0"/>
            </a:endParaRPr>
          </a:p>
        </p:txBody>
      </p:sp>
      <p:pic>
        <p:nvPicPr>
          <p:cNvPr id="13" name="Picture 19" descr="C:\Documents and Settings\goodrich\Local Settings\Temporary Internet Files\Content.IE5\AQQ8XX4Q\MCj04339620000[1].png"/>
          <p:cNvPicPr>
            <a:picLocks noChangeAspect="1" noChangeArrowheads="1"/>
          </p:cNvPicPr>
          <p:nvPr/>
        </p:nvPicPr>
        <p:blipFill>
          <a:blip r:embed="rId5" cstate="screen">
            <a:lum contrast="2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8632" y="4078162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320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</a:t>
            </a:r>
            <a:r>
              <a:rPr lang="en-US" dirty="0" smtClean="0"/>
              <a:t>IA: 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825625"/>
            <a:ext cx="11585448" cy="4351338"/>
          </a:xfrm>
        </p:spPr>
        <p:txBody>
          <a:bodyPr/>
          <a:lstStyle/>
          <a:p>
            <a:r>
              <a:rPr lang="en-US" i="1" dirty="0" smtClean="0"/>
              <a:t>Avoidance of unauthorized disclosure of information</a:t>
            </a:r>
          </a:p>
          <a:p>
            <a:r>
              <a:rPr lang="en-US" dirty="0" smtClean="0"/>
              <a:t>Authorized users should be able to read the data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whereas unauthorized should not </a:t>
            </a:r>
          </a:p>
          <a:p>
            <a:r>
              <a:rPr lang="en-US" dirty="0" smtClean="0"/>
              <a:t>Typically trying to keep data “secret”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Cyphers during Roman Empire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72" y="1761616"/>
            <a:ext cx="8013192" cy="49043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Communications to generals in the army should be kept secret</a:t>
            </a:r>
          </a:p>
          <a:p>
            <a:r>
              <a:rPr lang="en-US" dirty="0" smtClean="0"/>
              <a:t>Even if messages get caught by the enemy</a:t>
            </a:r>
          </a:p>
          <a:p>
            <a:r>
              <a:rPr lang="en-US" dirty="0" smtClean="0"/>
              <a:t>Substitution cyphers, mapping for each letter, </a:t>
            </a:r>
            <a:r>
              <a:rPr lang="en-US" dirty="0" err="1" smtClean="0"/>
              <a:t>eg</a:t>
            </a:r>
            <a:r>
              <a:rPr lang="en-US" dirty="0" smtClean="0"/>
              <a:t> D -&gt; A, E -&gt; B, etc.</a:t>
            </a:r>
          </a:p>
          <a:p>
            <a:r>
              <a:rPr lang="en-US" dirty="0" smtClean="0"/>
              <a:t>Trivial to break nowadays</a:t>
            </a:r>
          </a:p>
          <a:p>
            <a:r>
              <a:rPr lang="en-US" dirty="0" smtClean="0"/>
              <a:t>But shows security was important already 2000 years ago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00" y="1617536"/>
            <a:ext cx="344487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WW2: Enigma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" y="1825625"/>
            <a:ext cx="7040880" cy="4351338"/>
          </a:xfrm>
        </p:spPr>
        <p:txBody>
          <a:bodyPr/>
          <a:lstStyle/>
          <a:p>
            <a:r>
              <a:rPr lang="en-US" dirty="0" smtClean="0"/>
              <a:t>Used by Nazis to make their messages secret</a:t>
            </a:r>
          </a:p>
          <a:p>
            <a:r>
              <a:rPr lang="en-US" dirty="0" smtClean="0"/>
              <a:t>The “breaking” of this code was a major development for the victory of the allied forces</a:t>
            </a:r>
          </a:p>
          <a:p>
            <a:r>
              <a:rPr lang="en-US" dirty="0" smtClean="0"/>
              <a:t>Good movie: “</a:t>
            </a:r>
            <a:r>
              <a:rPr lang="en-US" i="1" dirty="0" smtClean="0"/>
              <a:t>The Imitation Game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432" y="1432707"/>
            <a:ext cx="3113232" cy="2965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719" y="4588142"/>
            <a:ext cx="1436658" cy="21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Encryption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Access Control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Authentication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Authorization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Physical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1325563"/>
          </a:xfrm>
        </p:spPr>
        <p:txBody>
          <a:bodyPr/>
          <a:lstStyle/>
          <a:p>
            <a:r>
              <a:rPr lang="en-US" dirty="0" smtClean="0"/>
              <a:t>Confidentiality: Tool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665"/>
            <a:ext cx="10515600" cy="201263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Encryption</a:t>
            </a:r>
            <a:r>
              <a:rPr lang="en-US" dirty="0"/>
              <a:t>: The conversion of information by secret (encryption key) so that the encrypted message </a:t>
            </a:r>
            <a:r>
              <a:rPr lang="en-US" dirty="0" smtClean="0"/>
              <a:t>(</a:t>
            </a:r>
            <a:r>
              <a:rPr lang="en-US" dirty="0" err="1" smtClean="0"/>
              <a:t>ciphertext</a:t>
            </a:r>
            <a:r>
              <a:rPr lang="en-US" dirty="0" smtClean="0"/>
              <a:t>) </a:t>
            </a:r>
            <a:r>
              <a:rPr lang="en-US" dirty="0"/>
              <a:t>can only be read / seen with the help of another secret (decryption key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Encryption </a:t>
            </a:r>
            <a:r>
              <a:rPr lang="en-US" dirty="0"/>
              <a:t>and decryption </a:t>
            </a:r>
            <a:r>
              <a:rPr lang="en-US" dirty="0" smtClean="0"/>
              <a:t>keys may be the same or different</a:t>
            </a:r>
            <a:endParaRPr lang="en-US" dirty="0"/>
          </a:p>
        </p:txBody>
      </p: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3096418" y="3511297"/>
            <a:ext cx="5999163" cy="3219513"/>
            <a:chOff x="260556" y="228600"/>
            <a:chExt cx="11808638" cy="6158751"/>
          </a:xfrm>
        </p:grpSpPr>
        <p:pic>
          <p:nvPicPr>
            <p:cNvPr id="5" name="Picture 4" descr="01-08d.wm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34600" y="3657600"/>
              <a:ext cx="1260475" cy="160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01-08a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342" y="3714496"/>
              <a:ext cx="1817727" cy="1764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28304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ounded Rectangle 7"/>
            <p:cNvSpPr/>
            <p:nvPr/>
          </p:nvSpPr>
          <p:spPr bwMode="auto">
            <a:xfrm>
              <a:off x="2041695" y="2323992"/>
              <a:ext cx="1993625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>
                  <a:solidFill>
                    <a:srgbClr val="0070C0"/>
                  </a:solidFill>
                </a:rPr>
                <a:t>encrypt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 bwMode="auto">
            <a:xfrm flipV="1">
              <a:off x="2797897" y="3089266"/>
              <a:ext cx="496845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8000698" y="2323992"/>
              <a:ext cx="2209236" cy="686317"/>
            </a:xfrm>
            <a:prstGeom prst="round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/>
                <a:t>decrypt</a:t>
              </a:r>
              <a:endParaRPr lang="en-US" b="1" dirty="0"/>
            </a:p>
          </p:txBody>
        </p:sp>
        <p:sp>
          <p:nvSpPr>
            <p:cNvPr id="11" name="Down Arrow 10"/>
            <p:cNvSpPr/>
            <p:nvPr/>
          </p:nvSpPr>
          <p:spPr bwMode="auto">
            <a:xfrm flipV="1">
              <a:off x="8591285" y="3089266"/>
              <a:ext cx="493719" cy="458558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676094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9913079" y="2475832"/>
              <a:ext cx="593713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1498" y="3119634"/>
              <a:ext cx="1612399" cy="5284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err="1">
                  <a:latin typeface="+mn-lt"/>
                  <a:ea typeface="ＭＳ Ｐゴシック" pitchFamily="-65" charset="-128"/>
                  <a:cs typeface="+mn-cs"/>
                </a:rPr>
                <a:t>ciphertext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154" y="3851503"/>
              <a:ext cx="1093682" cy="4130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00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7348" y="4191625"/>
              <a:ext cx="2427972" cy="12363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</a:t>
              </a: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hared secret key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94480" y="4191625"/>
              <a:ext cx="2715454" cy="12359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ea typeface="ＭＳ Ｐゴシック" pitchFamily="-65" charset="-128"/>
                </a:rPr>
                <a:t>shared secret key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65065" y="775850"/>
              <a:ext cx="2899246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Communication channel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47988" y="981726"/>
              <a:ext cx="1387413" cy="589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latin typeface="+mn-lt"/>
                  <a:ea typeface="ＭＳ Ｐゴシック" pitchFamily="-65" charset="-128"/>
                  <a:cs typeface="+mn-cs"/>
                </a:rPr>
                <a:t>Sender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80314" y="981726"/>
              <a:ext cx="1734291" cy="5887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Recipient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1828004" y="2743072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180921" y="2667151"/>
              <a:ext cx="4877101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468793" y="5386460"/>
              <a:ext cx="2867260" cy="1000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 smtClean="0">
                  <a:latin typeface="+mn-lt"/>
                  <a:ea typeface="ＭＳ Ｐゴシック" pitchFamily="-65" charset="-128"/>
                  <a:cs typeface="+mn-cs"/>
                </a:rPr>
                <a:t>Attacker </a:t>
              </a:r>
              <a:r>
                <a:rPr lang="en-US" sz="1400" b="1" smtClean="0">
                  <a:latin typeface="+mn-lt"/>
                  <a:ea typeface="ＭＳ Ｐゴシック" pitchFamily="-65" charset="-128"/>
                  <a:cs typeface="+mn-cs"/>
                </a:rPr>
                <a:t>(eavesdropping)</a:t>
              </a:r>
              <a:endParaRPr lang="en-US" sz="1400" b="1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885329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6628908" y="2475832"/>
              <a:ext cx="1371790" cy="38263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936941" y="3125707"/>
              <a:ext cx="1980280" cy="7065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n-lt"/>
                  <a:ea typeface="ＭＳ Ｐゴシック" pitchFamily="-65" charset="-128"/>
                  <a:cs typeface="+mn-cs"/>
                </a:rPr>
                <a:t>plaintext</a:t>
              </a:r>
              <a:endParaRPr lang="en-US" dirty="0">
                <a:latin typeface="+mn-lt"/>
                <a:ea typeface="ＭＳ Ｐゴシック" pitchFamily="-65" charset="-128"/>
                <a:cs typeface="+mn-cs"/>
              </a:endParaRPr>
            </a:p>
          </p:txBody>
        </p:sp>
        <p:pic>
          <p:nvPicPr>
            <p:cNvPr id="27" name="Picture 26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556" y="1697244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01-08b.wm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720956" y="1717549"/>
              <a:ext cx="1348238" cy="1517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01-08c.wm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3733800"/>
              <a:ext cx="113665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274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 descr="01-08f.wmf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1549114">
              <a:off x="5502817" y="1848950"/>
              <a:ext cx="678458" cy="945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1" descr="01-08e.wm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81400"/>
              <a:ext cx="1420126" cy="629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12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</a:t>
            </a:r>
            <a:r>
              <a:rPr lang="en-US" i="1" dirty="0" smtClean="0"/>
              <a:t>basics</a:t>
            </a:r>
            <a:r>
              <a:rPr lang="en-US" dirty="0" smtClean="0"/>
              <a:t> of Information Security</a:t>
            </a:r>
          </a:p>
          <a:p>
            <a:r>
              <a:rPr lang="en-US" dirty="0" smtClean="0"/>
              <a:t>Cryptography and secure communications</a:t>
            </a:r>
          </a:p>
          <a:p>
            <a:r>
              <a:rPr lang="en-US" dirty="0"/>
              <a:t>Operating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Malwares</a:t>
            </a:r>
          </a:p>
          <a:p>
            <a:r>
              <a:rPr lang="en-US" dirty="0" smtClean="0"/>
              <a:t>Network Security</a:t>
            </a:r>
          </a:p>
          <a:p>
            <a:r>
              <a:rPr lang="en-US" dirty="0" smtClean="0"/>
              <a:t>Web Security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Access Control (AC)</a:t>
            </a:r>
          </a:p>
          <a:p>
            <a:r>
              <a:rPr lang="en-US" dirty="0"/>
              <a:t>Rules and policies that restrict access to confidential information </a:t>
            </a:r>
            <a:endParaRPr lang="en-US" dirty="0" smtClean="0"/>
          </a:p>
          <a:p>
            <a:r>
              <a:rPr lang="en-US" dirty="0" smtClean="0"/>
              <a:t>Applies </a:t>
            </a:r>
            <a:r>
              <a:rPr lang="en-US" dirty="0"/>
              <a:t>to both individuals and computer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Can </a:t>
            </a:r>
            <a:r>
              <a:rPr lang="en-US" dirty="0"/>
              <a:t>be controlled by identity (name), MAC address, or role </a:t>
            </a:r>
            <a:r>
              <a:rPr lang="en-US" dirty="0" smtClean="0"/>
              <a:t>(CEO</a:t>
            </a:r>
            <a:r>
              <a:rPr lang="en-US" dirty="0"/>
              <a:t>, employee, employee PC, system administrator, ...)</a:t>
            </a:r>
          </a:p>
        </p:txBody>
      </p:sp>
    </p:spTree>
    <p:extLst>
      <p:ext uri="{BB962C8B-B14F-4D97-AF65-F5344CB8AC3E}">
        <p14:creationId xmlns:p14="http://schemas.microsoft.com/office/powerpoint/2010/main" val="145326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04" y="1690688"/>
            <a:ext cx="6522720" cy="4794631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Authentication</a:t>
            </a:r>
          </a:p>
          <a:p>
            <a:r>
              <a:rPr lang="en-US" dirty="0" smtClean="0"/>
              <a:t>Determine </a:t>
            </a:r>
            <a:r>
              <a:rPr lang="en-US" dirty="0"/>
              <a:t>the identity or role of </a:t>
            </a:r>
            <a:r>
              <a:rPr lang="en-US" dirty="0" smtClean="0"/>
              <a:t>someone</a:t>
            </a:r>
          </a:p>
          <a:p>
            <a:r>
              <a:rPr lang="en-US" dirty="0" smtClean="0"/>
              <a:t>Can </a:t>
            </a:r>
            <a:r>
              <a:rPr lang="en-US" dirty="0"/>
              <a:t>be done in several ways but is usually based on a combination of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one person has: smart card, cell phone, HW key </a:t>
            </a:r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knows: </a:t>
            </a:r>
            <a:r>
              <a:rPr lang="en-US" dirty="0" smtClean="0"/>
              <a:t>password</a:t>
            </a:r>
          </a:p>
          <a:p>
            <a:pPr lvl="1"/>
            <a:r>
              <a:rPr lang="en-US" dirty="0" smtClean="0"/>
              <a:t>Something </a:t>
            </a:r>
            <a:r>
              <a:rPr lang="en-US" dirty="0"/>
              <a:t>a person is: fingerprints, irises.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7775260" y="1690688"/>
            <a:ext cx="1703423" cy="1392197"/>
            <a:chOff x="5135662" y="2844605"/>
            <a:chExt cx="1702845" cy="1391984"/>
          </a:xfrm>
        </p:grpSpPr>
        <p:pic>
          <p:nvPicPr>
            <p:cNvPr id="5" name="Picture 4" descr="01-2c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662" y="2844605"/>
              <a:ext cx="1380000" cy="509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5458469" y="3975019"/>
              <a:ext cx="1380038" cy="26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have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5564489" y="3444396"/>
              <a:ext cx="1094843" cy="43082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100"/>
                <a:t>Radio token with secret key</a:t>
              </a:r>
              <a:endParaRPr lang="en-US" sz="1100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427449" y="3285862"/>
              <a:ext cx="331675" cy="2222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739368" y="2828925"/>
            <a:ext cx="2044328" cy="2087583"/>
            <a:chOff x="6863264" y="909638"/>
            <a:chExt cx="2044936" cy="2087740"/>
          </a:xfrm>
        </p:grpSpPr>
        <p:pic>
          <p:nvPicPr>
            <p:cNvPr id="10" name="Picture 5" descr="01-2b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2504" y="1465748"/>
              <a:ext cx="971649" cy="1232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863264" y="2735748"/>
              <a:ext cx="1422608" cy="261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FF0000"/>
                  </a:solidFill>
                </a:rPr>
                <a:t>Something you know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2"/>
            <p:cNvSpPr txBox="1">
              <a:spLocks noChangeArrowheads="1"/>
            </p:cNvSpPr>
            <p:nvPr/>
          </p:nvSpPr>
          <p:spPr bwMode="auto">
            <a:xfrm>
              <a:off x="7505252" y="909638"/>
              <a:ext cx="1402948" cy="6001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/>
                <a:t>passord=ucIb()w1V</a:t>
              </a:r>
            </a:p>
            <a:p>
              <a:r>
                <a:rPr lang="en-US" sz="1100"/>
                <a:t>mor=Godhjerta</a:t>
              </a:r>
            </a:p>
            <a:p>
              <a:r>
                <a:rPr lang="en-US" sz="1100"/>
                <a:t>årstall=1984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360916" y="5064125"/>
            <a:ext cx="2725270" cy="1568358"/>
            <a:chOff x="4247943" y="1102891"/>
            <a:chExt cx="2726032" cy="1567804"/>
          </a:xfrm>
        </p:grpSpPr>
        <p:pic>
          <p:nvPicPr>
            <p:cNvPr id="14" name="Picture 6" descr="01-2a.ti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943" y="1102891"/>
              <a:ext cx="2120842" cy="1271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4408231" y="2409177"/>
              <a:ext cx="1287892" cy="26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solidFill>
                    <a:srgbClr val="FF0000"/>
                  </a:solidFill>
                </a:rPr>
                <a:t>Something you are</a:t>
              </a:r>
              <a:endParaRPr 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5128082" y="1999483"/>
              <a:ext cx="1845893" cy="2615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Human with fingers </a:t>
              </a:r>
              <a:r>
                <a:rPr lang="en-US" sz="1100" smtClean="0"/>
                <a:t>and eyes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436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2-phase authentication with Mobiles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265"/>
            <a:ext cx="10515600" cy="1595819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based on the phone’s hardware id, IMSI (</a:t>
            </a:r>
            <a:r>
              <a:rPr lang="en-US" dirty="0"/>
              <a:t>International Mobile Subscriber Identity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300734" y="2150300"/>
            <a:ext cx="8291322" cy="2211387"/>
            <a:chOff x="190500" y="1905000"/>
            <a:chExt cx="8253082" cy="22860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019384" y="2286000"/>
              <a:ext cx="5334568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6"/>
            <p:cNvSpPr txBox="1">
              <a:spLocks noChangeArrowheads="1"/>
            </p:cNvSpPr>
            <p:nvPr/>
          </p:nvSpPr>
          <p:spPr bwMode="auto">
            <a:xfrm>
              <a:off x="2095500" y="1905000"/>
              <a:ext cx="27260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IMSI  =  (this phone’s ID)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>
              <a:off x="2019384" y="2894772"/>
              <a:ext cx="5257562" cy="2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2095500" y="2514600"/>
              <a:ext cx="47949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 = a 128-bit random number (the challenge)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096390" y="3807929"/>
              <a:ext cx="4724297" cy="2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2095500" y="3163669"/>
              <a:ext cx="5000087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E</a:t>
              </a:r>
              <a:r>
                <a:rPr lang="en-US" sz="1200" baseline="-25000">
                  <a:solidFill>
                    <a:srgbClr val="000000"/>
                  </a:solidFill>
                  <a:sym typeface="Arial" charset="0"/>
                </a:rPr>
                <a:t>K</a:t>
              </a:r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(R) = the 128-bit random number encrypted </a:t>
              </a:r>
            </a:p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	using the subscriber’s secret key K</a:t>
              </a: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95500" y="3810000"/>
              <a:ext cx="16722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(the response)</a:t>
              </a:r>
            </a:p>
          </p:txBody>
        </p:sp>
        <p:pic>
          <p:nvPicPr>
            <p:cNvPr id="12" name="Picture 14" descr="02-10a.wm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2209800"/>
              <a:ext cx="1757326" cy="1554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5" descr="02-10b.wm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00" y="1978152"/>
              <a:ext cx="861682" cy="2212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6707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913" y="-27696"/>
            <a:ext cx="10515600" cy="1325563"/>
          </a:xfrm>
        </p:spPr>
        <p:txBody>
          <a:bodyPr/>
          <a:lstStyle/>
          <a:p>
            <a:r>
              <a:rPr lang="en-US" dirty="0" smtClean="0"/>
              <a:t>Example: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913" y="6023661"/>
            <a:ext cx="10515600" cy="596596"/>
          </a:xfrm>
        </p:spPr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, used to activate mobile without pin code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2657761" y="1197864"/>
            <a:ext cx="6847904" cy="4403154"/>
            <a:chOff x="409063" y="296334"/>
            <a:chExt cx="8686021" cy="5816535"/>
          </a:xfrm>
        </p:grpSpPr>
        <p:pic>
          <p:nvPicPr>
            <p:cNvPr id="5" name="Picture 7" descr="02-13b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27" y="424353"/>
              <a:ext cx="1152144" cy="17007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2-13a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983" y="3796439"/>
              <a:ext cx="169164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09063" y="4831789"/>
              <a:ext cx="5689310" cy="509361"/>
            </a:xfrm>
            <a:prstGeom prst="rect">
              <a:avLst/>
            </a:prstGeom>
            <a:noFill/>
            <a:ln w="38100" algn="ctr">
              <a:solidFill>
                <a:srgbClr val="7F7F7F"/>
              </a:solidFill>
              <a:round/>
              <a:headEnd/>
              <a:tailEnd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09063" y="3287640"/>
              <a:ext cx="5689509" cy="526546"/>
            </a:xfrm>
            <a:prstGeom prst="rect">
              <a:avLst/>
            </a:prstGeom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145225" y="2889158"/>
              <a:ext cx="16729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Feature vector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2145794" y="4462457"/>
              <a:ext cx="19423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Reference vector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6652476" y="3445639"/>
              <a:ext cx="24426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Comparison algorithm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6098373" y="5743537"/>
              <a:ext cx="1057050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matches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7473351" y="5743537"/>
              <a:ext cx="1621733" cy="369332"/>
            </a:xfrm>
            <a:prstGeom prst="rect">
              <a:avLst/>
            </a:prstGeom>
            <a:noFill/>
            <a:ln w="9525">
              <a:solidFill>
                <a:srgbClr val="262626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doesn’t match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741821" y="2125137"/>
              <a:ext cx="11466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Biometric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818129" y="1884404"/>
              <a:ext cx="94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00"/>
                  </a:solidFill>
                  <a:sym typeface="Arial" charset="0"/>
                </a:rPr>
                <a:t>Reader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851215" y="296334"/>
              <a:ext cx="2236807" cy="732257"/>
            </a:xfrm>
            <a:custGeom>
              <a:avLst/>
              <a:gdLst>
                <a:gd name="connsiteX0" fmla="*/ 0 w 2237619"/>
                <a:gd name="connsiteY0" fmla="*/ 731761 h 731761"/>
                <a:gd name="connsiteX1" fmla="*/ 495905 w 2237619"/>
                <a:gd name="connsiteY1" fmla="*/ 175380 h 731761"/>
                <a:gd name="connsiteX2" fmla="*/ 1596572 w 2237619"/>
                <a:gd name="connsiteY2" fmla="*/ 90714 h 731761"/>
                <a:gd name="connsiteX3" fmla="*/ 2237619 w 2237619"/>
                <a:gd name="connsiteY3" fmla="*/ 719666 h 7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7619" h="731761">
                  <a:moveTo>
                    <a:pt x="0" y="731761"/>
                  </a:moveTo>
                  <a:cubicBezTo>
                    <a:pt x="114905" y="506991"/>
                    <a:pt x="229810" y="282221"/>
                    <a:pt x="495905" y="175380"/>
                  </a:cubicBezTo>
                  <a:cubicBezTo>
                    <a:pt x="762000" y="68539"/>
                    <a:pt x="1306286" y="0"/>
                    <a:pt x="1596572" y="90714"/>
                  </a:cubicBezTo>
                  <a:cubicBezTo>
                    <a:pt x="1886858" y="181428"/>
                    <a:pt x="2237619" y="719666"/>
                    <a:pt x="2237619" y="719666"/>
                  </a:cubicBezTo>
                </a:path>
              </a:pathLst>
            </a:custGeom>
            <a:ln w="5715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3967240" y="2326306"/>
              <a:ext cx="695876" cy="883804"/>
            </a:xfrm>
            <a:prstGeom prst="down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18" name="Bent Arrow 17"/>
            <p:cNvSpPr/>
            <p:nvPr/>
          </p:nvSpPr>
          <p:spPr>
            <a:xfrm>
              <a:off x="5510491" y="4354282"/>
              <a:ext cx="1299128" cy="426781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ent Arrow 18"/>
            <p:cNvSpPr/>
            <p:nvPr/>
          </p:nvSpPr>
          <p:spPr>
            <a:xfrm flipV="1">
              <a:off x="5510491" y="3879121"/>
              <a:ext cx="1299128" cy="426781"/>
            </a:xfrm>
            <a:prstGeom prst="bentArrow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6652256" y="4716297"/>
              <a:ext cx="64197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H="1">
              <a:off x="8030025" y="4710634"/>
              <a:ext cx="290638" cy="943630"/>
            </a:xfrm>
            <a:custGeom>
              <a:avLst/>
              <a:gdLst>
                <a:gd name="connsiteX0" fmla="*/ 641048 w 641048"/>
                <a:gd name="connsiteY0" fmla="*/ 0 h 943428"/>
                <a:gd name="connsiteX1" fmla="*/ 169333 w 641048"/>
                <a:gd name="connsiteY1" fmla="*/ 374952 h 943428"/>
                <a:gd name="connsiteX2" fmla="*/ 0 w 641048"/>
                <a:gd name="connsiteY2" fmla="*/ 943428 h 9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048" h="943428">
                  <a:moveTo>
                    <a:pt x="641048" y="0"/>
                  </a:moveTo>
                  <a:cubicBezTo>
                    <a:pt x="458611" y="108857"/>
                    <a:pt x="276174" y="217714"/>
                    <a:pt x="169333" y="374952"/>
                  </a:cubicBezTo>
                  <a:cubicBezTo>
                    <a:pt x="62492" y="532190"/>
                    <a:pt x="0" y="943428"/>
                    <a:pt x="0" y="943428"/>
                  </a:cubicBezTo>
                </a:path>
              </a:pathLst>
            </a:custGeom>
            <a:ln w="38100" cap="flat" cmpd="sng" algn="ctr">
              <a:solidFill>
                <a:srgbClr val="262626"/>
              </a:solidFill>
              <a:prstDash val="solid"/>
              <a:round/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Arial" pitchFamily="34" charset="0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pic>
          <p:nvPicPr>
            <p:cNvPr id="22" name="Picture 24" descr="02-13c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289" y="1039557"/>
              <a:ext cx="1292352" cy="941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952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Authorization</a:t>
            </a:r>
          </a:p>
          <a:p>
            <a:r>
              <a:rPr lang="en-US" dirty="0" smtClean="0"/>
              <a:t>Once </a:t>
            </a:r>
            <a:r>
              <a:rPr lang="en-US" i="1" dirty="0" smtClean="0"/>
              <a:t>authenticated</a:t>
            </a:r>
            <a:r>
              <a:rPr lang="en-US" dirty="0" smtClean="0"/>
              <a:t>, determine </a:t>
            </a:r>
            <a:r>
              <a:rPr lang="en-US" dirty="0"/>
              <a:t>which resources a person / system will have access to, based on the </a:t>
            </a:r>
            <a:r>
              <a:rPr lang="en-US" i="1" dirty="0"/>
              <a:t>access </a:t>
            </a:r>
            <a:r>
              <a:rPr lang="en-US" i="1" dirty="0" smtClean="0"/>
              <a:t>policies</a:t>
            </a:r>
          </a:p>
          <a:p>
            <a:r>
              <a:rPr lang="en-US" dirty="0" smtClean="0"/>
              <a:t>Should </a:t>
            </a:r>
            <a:r>
              <a:rPr lang="en-US" dirty="0"/>
              <a:t>prevent the attacker from tricking the system to allow him access to protected resources.</a:t>
            </a:r>
          </a:p>
        </p:txBody>
      </p:sp>
    </p:spTree>
    <p:extLst>
      <p:ext uri="{BB962C8B-B14F-4D97-AF65-F5344CB8AC3E}">
        <p14:creationId xmlns:p14="http://schemas.microsoft.com/office/powerpoint/2010/main" val="17870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Confidentiality: Tool </a:t>
            </a: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Physical Security</a:t>
            </a:r>
          </a:p>
          <a:p>
            <a:r>
              <a:rPr lang="en-US" dirty="0" smtClean="0"/>
              <a:t>Establish </a:t>
            </a:r>
            <a:r>
              <a:rPr lang="en-US" dirty="0"/>
              <a:t>physical barriers that restrict access to protected data resources. 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locks </a:t>
            </a:r>
            <a:r>
              <a:rPr lang="en-US" dirty="0"/>
              <a:t>on </a:t>
            </a:r>
            <a:r>
              <a:rPr lang="en-US" dirty="0" smtClean="0"/>
              <a:t>doors</a:t>
            </a:r>
          </a:p>
          <a:p>
            <a:r>
              <a:rPr lang="en-US" dirty="0" err="1"/>
              <a:t>eg</a:t>
            </a:r>
            <a:r>
              <a:rPr lang="en-US" dirty="0"/>
              <a:t>, p</a:t>
            </a:r>
            <a:r>
              <a:rPr lang="en-US" dirty="0" smtClean="0"/>
              <a:t>lace </a:t>
            </a:r>
            <a:r>
              <a:rPr lang="en-US" dirty="0"/>
              <a:t>servers in rooms without </a:t>
            </a:r>
            <a:r>
              <a:rPr lang="en-US" dirty="0" smtClean="0"/>
              <a:t>windows </a:t>
            </a:r>
            <a:r>
              <a:rPr lang="en-US" dirty="0" err="1" smtClean="0"/>
              <a:t>eg</a:t>
            </a:r>
            <a:r>
              <a:rPr lang="en-US" dirty="0"/>
              <a:t>, s</a:t>
            </a:r>
            <a:r>
              <a:rPr lang="en-US" dirty="0" smtClean="0"/>
              <a:t>oundproofing materials</a:t>
            </a:r>
          </a:p>
          <a:p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dirty="0" smtClean="0"/>
              <a:t>Faraday cages </a:t>
            </a:r>
            <a:r>
              <a:rPr lang="en-US" dirty="0"/>
              <a:t>(radio wave </a:t>
            </a:r>
            <a:r>
              <a:rPr lang="en-US" dirty="0" smtClean="0"/>
              <a:t>isolation)</a:t>
            </a:r>
          </a:p>
          <a:p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</a:t>
            </a:r>
            <a:r>
              <a:rPr lang="en-US" b="1" dirty="0" smtClean="0"/>
              <a:t>I.</a:t>
            </a:r>
            <a:r>
              <a:rPr lang="en-US" dirty="0" smtClean="0"/>
              <a:t>A.: 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11640312" cy="120103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Information not </a:t>
            </a:r>
            <a:r>
              <a:rPr lang="en-US" i="1" dirty="0" smtClean="0"/>
              <a:t>altered</a:t>
            </a:r>
            <a:r>
              <a:rPr lang="en-US" dirty="0" smtClean="0"/>
              <a:t> in unauthorized ways</a:t>
            </a:r>
          </a:p>
          <a:p>
            <a:r>
              <a:rPr lang="en-US" dirty="0" smtClean="0"/>
              <a:t>Alterations in data are not always malicious,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Telephone Game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84" y="3197902"/>
            <a:ext cx="4052316" cy="3439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3351022"/>
            <a:ext cx="5157216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Confidentiality</a:t>
            </a:r>
            <a:r>
              <a:rPr lang="en-US" dirty="0" smtClean="0"/>
              <a:t>: authentication/authorization to avoid malicious actors altering the data</a:t>
            </a:r>
          </a:p>
          <a:p>
            <a:r>
              <a:rPr lang="en-US" b="1" dirty="0" smtClean="0"/>
              <a:t>Backups</a:t>
            </a:r>
            <a:r>
              <a:rPr lang="en-US" dirty="0" smtClean="0"/>
              <a:t>: periodic archiving of data. If data compromised, can be restored</a:t>
            </a:r>
          </a:p>
          <a:p>
            <a:r>
              <a:rPr lang="en-US" b="1" dirty="0" smtClean="0"/>
              <a:t>Checksums</a:t>
            </a:r>
            <a:r>
              <a:rPr lang="en-US" dirty="0" smtClean="0"/>
              <a:t>: mathematical mapping from whole data to a single number. If data is altered, mapped number might change, and so detect the alteration</a:t>
            </a:r>
            <a:endParaRPr lang="en-US" dirty="0"/>
          </a:p>
          <a:p>
            <a:r>
              <a:rPr lang="en-US" b="1" dirty="0" smtClean="0"/>
              <a:t>Data correcting codes</a:t>
            </a:r>
            <a:r>
              <a:rPr lang="en-US" dirty="0" smtClean="0"/>
              <a:t>: redundancy systems in which small changes can be automatically detected and corrected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C.I.</a:t>
            </a:r>
            <a:r>
              <a:rPr lang="en-US" b="1" dirty="0" smtClean="0"/>
              <a:t>A.</a:t>
            </a:r>
            <a:r>
              <a:rPr lang="en-US" dirty="0" smtClean="0"/>
              <a:t>: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904" y="1825625"/>
            <a:ext cx="11457432" cy="4351338"/>
          </a:xfrm>
        </p:spPr>
        <p:txBody>
          <a:bodyPr/>
          <a:lstStyle/>
          <a:p>
            <a:r>
              <a:rPr lang="en-US" dirty="0" smtClean="0"/>
              <a:t>Information should be accessible in timely fashion by those authorized</a:t>
            </a:r>
          </a:p>
          <a:p>
            <a:r>
              <a:rPr lang="en-US" dirty="0" smtClean="0"/>
              <a:t>Most secure computer is one that it is </a:t>
            </a:r>
            <a:r>
              <a:rPr lang="en-US" i="1" dirty="0" smtClean="0"/>
              <a:t>not connected </a:t>
            </a:r>
            <a:r>
              <a:rPr lang="en-US" dirty="0" smtClean="0"/>
              <a:t>to internet, </a:t>
            </a:r>
            <a:r>
              <a:rPr lang="en-US" i="1" dirty="0" smtClean="0"/>
              <a:t>switched off </a:t>
            </a:r>
            <a:r>
              <a:rPr lang="en-US" dirty="0" smtClean="0"/>
              <a:t>and </a:t>
            </a:r>
            <a:r>
              <a:rPr lang="en-US" i="1" dirty="0" smtClean="0"/>
              <a:t>unplugged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data in it would not really be so </a:t>
            </a:r>
            <a:r>
              <a:rPr lang="en-US" i="1" dirty="0" smtClean="0"/>
              <a:t>accessible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728" y="4680481"/>
            <a:ext cx="2720594" cy="203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A.A.A. Concepts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796409" y="1487424"/>
            <a:ext cx="2728913" cy="2597150"/>
            <a:chOff x="2866465" y="1295400"/>
            <a:chExt cx="2729753" cy="2597227"/>
          </a:xfrm>
        </p:grpSpPr>
        <p:pic>
          <p:nvPicPr>
            <p:cNvPr id="5" name="Picture 4" descr="01-3a.tif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6429" y="1928870"/>
              <a:ext cx="2017417" cy="14747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Oval 5"/>
            <p:cNvSpPr/>
            <p:nvPr/>
          </p:nvSpPr>
          <p:spPr>
            <a:xfrm>
              <a:off x="2866465" y="1295400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3558128" y="1621835"/>
              <a:ext cx="1378479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Authenticity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300984" y="4148074"/>
            <a:ext cx="2730500" cy="2597150"/>
            <a:chOff x="1371600" y="3955973"/>
            <a:chExt cx="2729753" cy="2597227"/>
          </a:xfrm>
        </p:grpSpPr>
        <p:pic>
          <p:nvPicPr>
            <p:cNvPr id="9" name="Picture 8" descr="01-3c.tif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8400" y="4462749"/>
              <a:ext cx="2309685" cy="14949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Oval 9"/>
            <p:cNvSpPr/>
            <p:nvPr/>
          </p:nvSpPr>
          <p:spPr>
            <a:xfrm>
              <a:off x="1371600" y="3955973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086535" y="5919730"/>
              <a:ext cx="1169287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Assurance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199884" y="3451162"/>
            <a:ext cx="2730500" cy="2597150"/>
            <a:chOff x="5271247" y="3259157"/>
            <a:chExt cx="2729753" cy="2597227"/>
          </a:xfrm>
        </p:grpSpPr>
        <p:sp>
          <p:nvSpPr>
            <p:cNvPr id="13" name="Oval 12"/>
            <p:cNvSpPr/>
            <p:nvPr/>
          </p:nvSpPr>
          <p:spPr>
            <a:xfrm>
              <a:off x="5271247" y="3259157"/>
              <a:ext cx="2729753" cy="25972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Palatino Linotype" pitchFamily="18" charset="0"/>
              </a:endParaRPr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5986182" y="5096219"/>
              <a:ext cx="1271833" cy="33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Palatino Linotype" pitchFamily="18" charset="0"/>
                </a:rPr>
                <a:t>Anonymity</a:t>
              </a:r>
            </a:p>
          </p:txBody>
        </p:sp>
        <p:pic>
          <p:nvPicPr>
            <p:cNvPr id="15" name="Picture 14" descr="01-3b.wmf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20742" y="3512545"/>
              <a:ext cx="1689847" cy="16470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6391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1 and 2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pPr lvl="2"/>
            <a:r>
              <a:rPr lang="en-US" dirty="0" smtClean="0"/>
              <a:t>See </a:t>
            </a:r>
            <a:r>
              <a:rPr lang="en-US" dirty="0" err="1" smtClean="0"/>
              <a:t>TimeEdit</a:t>
            </a:r>
            <a:r>
              <a:rPr lang="en-US" dirty="0" smtClean="0"/>
              <a:t> for the rooms, which </a:t>
            </a:r>
            <a:r>
              <a:rPr lang="en-US" smtClean="0"/>
              <a:t>might vary each week</a:t>
            </a:r>
            <a:endParaRPr lang="en-US" dirty="0" smtClean="0"/>
          </a:p>
          <a:p>
            <a:r>
              <a:rPr lang="en-US" dirty="0" smtClean="0"/>
              <a:t>Exam: 3 hour written exam</a:t>
            </a:r>
          </a:p>
          <a:p>
            <a:pPr lvl="1"/>
            <a:r>
              <a:rPr lang="en-US" dirty="0" smtClean="0"/>
              <a:t>Note: as teaching this course for first time, and updating it compared to previous years, haven’t decided yet the details of the exam</a:t>
            </a:r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19" y="1825625"/>
            <a:ext cx="11652069" cy="47972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Assurance is </a:t>
            </a:r>
            <a:r>
              <a:rPr lang="en-US" dirty="0"/>
              <a:t>about how </a:t>
            </a:r>
            <a:r>
              <a:rPr lang="en-US" i="1" dirty="0"/>
              <a:t>trust</a:t>
            </a:r>
            <a:r>
              <a:rPr lang="en-US" dirty="0"/>
              <a:t> is established and managed in computer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very hard to quantify</a:t>
            </a:r>
          </a:p>
          <a:p>
            <a:r>
              <a:rPr lang="en-US" dirty="0" smtClean="0"/>
              <a:t>Trust </a:t>
            </a:r>
            <a:r>
              <a:rPr lang="en-US" dirty="0"/>
              <a:t>management </a:t>
            </a:r>
            <a:r>
              <a:rPr lang="en-US" dirty="0" smtClean="0"/>
              <a:t>involves:</a:t>
            </a:r>
          </a:p>
          <a:p>
            <a:pPr lvl="1"/>
            <a:r>
              <a:rPr lang="en-US" i="1" dirty="0" smtClean="0"/>
              <a:t>Policies</a:t>
            </a:r>
            <a:r>
              <a:rPr lang="en-US" dirty="0" smtClean="0"/>
              <a:t>: specifies </a:t>
            </a:r>
            <a:r>
              <a:rPr lang="en-US" dirty="0"/>
              <a:t>expected behavior from people and </a:t>
            </a:r>
            <a:r>
              <a:rPr lang="en-US" dirty="0" smtClean="0"/>
              <a:t>systems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iTunes </a:t>
            </a:r>
            <a:r>
              <a:rPr lang="en-US" dirty="0"/>
              <a:t>specifies how users access and can copy / share intellectual </a:t>
            </a:r>
            <a:r>
              <a:rPr lang="en-US" dirty="0" smtClean="0"/>
              <a:t>property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Facebook's </a:t>
            </a:r>
            <a:r>
              <a:rPr lang="en-US" dirty="0"/>
              <a:t>rules on what is acceptable behavior and what can be </a:t>
            </a:r>
            <a:r>
              <a:rPr lang="en-US" dirty="0" smtClean="0"/>
              <a:t>published</a:t>
            </a:r>
          </a:p>
          <a:p>
            <a:pPr lvl="1"/>
            <a:r>
              <a:rPr lang="en-US" i="1" dirty="0" smtClean="0"/>
              <a:t>Permissions</a:t>
            </a:r>
            <a:r>
              <a:rPr lang="en-US" dirty="0" smtClean="0"/>
              <a:t>: describes </a:t>
            </a:r>
            <a:r>
              <a:rPr lang="en-US" dirty="0"/>
              <a:t>what behaviors are permissible / allowed for those who use the </a:t>
            </a:r>
            <a:r>
              <a:rPr lang="en-US" dirty="0" smtClean="0"/>
              <a:t>system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/>
              <a:t>iTunes </a:t>
            </a:r>
            <a:r>
              <a:rPr lang="en-US" dirty="0" smtClean="0"/>
              <a:t>permissions/limitations on copying movies </a:t>
            </a:r>
            <a:r>
              <a:rPr lang="en-US" dirty="0"/>
              <a:t>/ </a:t>
            </a:r>
            <a:r>
              <a:rPr lang="en-US" dirty="0" smtClean="0"/>
              <a:t>songs.</a:t>
            </a:r>
          </a:p>
          <a:p>
            <a:pPr lvl="1"/>
            <a:r>
              <a:rPr lang="en-US" i="1" dirty="0" smtClean="0"/>
              <a:t>Protections</a:t>
            </a:r>
            <a:r>
              <a:rPr lang="en-US" dirty="0" smtClean="0"/>
              <a:t>: describes </a:t>
            </a:r>
            <a:r>
              <a:rPr lang="en-US" dirty="0"/>
              <a:t>which mechanisms are used to enforce the </a:t>
            </a:r>
            <a:r>
              <a:rPr lang="en-US" dirty="0" smtClean="0"/>
              <a:t>policies and permissions</a:t>
            </a:r>
          </a:p>
          <a:p>
            <a:pPr lvl="2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DRM for copy protection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</a:t>
            </a:r>
            <a:r>
              <a:rPr lang="en-US" dirty="0"/>
              <a:t>to determine whether </a:t>
            </a:r>
            <a:r>
              <a:rPr lang="en-US" dirty="0" smtClean="0"/>
              <a:t>statements, policies and permissions issued by a </a:t>
            </a:r>
            <a:r>
              <a:rPr lang="en-US" dirty="0"/>
              <a:t>person / system are </a:t>
            </a:r>
            <a:r>
              <a:rPr lang="en-US" dirty="0" smtClean="0"/>
              <a:t>genuine (not </a:t>
            </a:r>
            <a:r>
              <a:rPr lang="en-US" dirty="0"/>
              <a:t>forged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Primary </a:t>
            </a:r>
            <a:r>
              <a:rPr lang="en-US" dirty="0"/>
              <a:t>mechanism</a:t>
            </a:r>
            <a:r>
              <a:rPr lang="en-US" dirty="0" smtClean="0"/>
              <a:t>: </a:t>
            </a:r>
            <a:r>
              <a:rPr lang="en-US" i="1" dirty="0" smtClean="0"/>
              <a:t>digital signatures</a:t>
            </a:r>
          </a:p>
          <a:p>
            <a:pPr lvl="1"/>
            <a:r>
              <a:rPr lang="en-US" dirty="0" smtClean="0"/>
              <a:t>Cryptographic computations that </a:t>
            </a:r>
            <a:r>
              <a:rPr lang="en-US" dirty="0"/>
              <a:t>allow people / systems to commit to the authenticity </a:t>
            </a:r>
            <a:r>
              <a:rPr lang="en-US" dirty="0" smtClean="0"/>
              <a:t>of their documents in a unique way that achieves non-</a:t>
            </a:r>
            <a:r>
              <a:rPr lang="en-US" dirty="0" err="1" smtClean="0"/>
              <a:t>repudation</a:t>
            </a:r>
            <a:endParaRPr lang="en-US" dirty="0"/>
          </a:p>
        </p:txBody>
      </p:sp>
      <p:pic>
        <p:nvPicPr>
          <p:cNvPr id="4" name="Picture 3" descr="01-3c.ti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704" y="4902311"/>
            <a:ext cx="2880320" cy="1864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729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Anonymity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825625"/>
            <a:ext cx="11686032" cy="4351338"/>
          </a:xfrm>
        </p:spPr>
        <p:txBody>
          <a:bodyPr/>
          <a:lstStyle/>
          <a:p>
            <a:r>
              <a:rPr lang="en-US" dirty="0" smtClean="0"/>
              <a:t>Property that certain records or transactions are not to be attributable to any individual</a:t>
            </a:r>
          </a:p>
          <a:p>
            <a:r>
              <a:rPr lang="en-US" dirty="0" smtClean="0"/>
              <a:t>Corporations want your history and personal info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sell targeted ads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to avoid providing insurance to high-risk individuals</a:t>
            </a:r>
          </a:p>
          <a:p>
            <a:r>
              <a:rPr lang="en-US" dirty="0" smtClean="0"/>
              <a:t>Government agencies can track your online activities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ee </a:t>
            </a:r>
            <a:r>
              <a:rPr lang="en-US" b="1" dirty="0"/>
              <a:t>Tor</a:t>
            </a:r>
            <a:r>
              <a:rPr lang="en-US" dirty="0"/>
              <a:t> </a:t>
            </a:r>
            <a:r>
              <a:rPr lang="en-US" dirty="0" smtClean="0"/>
              <a:t>Browser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Security Principles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80189907"/>
              </p:ext>
            </p:extLst>
          </p:nvPr>
        </p:nvGraphicFramePr>
        <p:xfrm>
          <a:off x="3086100" y="1524000"/>
          <a:ext cx="60198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49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 Economy of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</a:t>
            </a:r>
            <a:r>
              <a:rPr lang="en-US" i="1" dirty="0"/>
              <a:t>simple</a:t>
            </a:r>
            <a:r>
              <a:rPr lang="en-US" dirty="0"/>
              <a:t> design and implementation of security measures as </a:t>
            </a:r>
            <a:r>
              <a:rPr lang="en-US" dirty="0" smtClean="0"/>
              <a:t>possible</a:t>
            </a:r>
          </a:p>
          <a:p>
            <a:r>
              <a:rPr lang="en-US" dirty="0" smtClean="0"/>
              <a:t>Applies </a:t>
            </a:r>
            <a:r>
              <a:rPr lang="en-US" dirty="0"/>
              <a:t>to all software </a:t>
            </a:r>
            <a:r>
              <a:rPr lang="en-US" dirty="0" smtClean="0"/>
              <a:t>development, not just security</a:t>
            </a:r>
          </a:p>
          <a:p>
            <a:r>
              <a:rPr lang="en-US" dirty="0" smtClean="0"/>
              <a:t>Particularly </a:t>
            </a:r>
            <a:r>
              <a:rPr lang="en-US" dirty="0"/>
              <a:t>important for </a:t>
            </a:r>
            <a:r>
              <a:rPr lang="en-US" dirty="0" smtClean="0"/>
              <a:t>security reasons</a:t>
            </a:r>
          </a:p>
          <a:p>
            <a:pPr lvl="1"/>
            <a:r>
              <a:rPr lang="en-US" dirty="0" smtClean="0"/>
              <a:t>Easier to find errors and prevent critical bugs</a:t>
            </a:r>
          </a:p>
          <a:p>
            <a:r>
              <a:rPr lang="en-US" dirty="0" smtClean="0"/>
              <a:t>Note: used solutions can be very </a:t>
            </a:r>
            <a:r>
              <a:rPr lang="en-US" i="1" dirty="0" smtClean="0"/>
              <a:t>complex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, cryptography), but should use existing libraries, not develop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1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Fail-safe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settings in applications and systems should be </a:t>
            </a:r>
            <a:r>
              <a:rPr lang="en-US" i="1" dirty="0" smtClean="0"/>
              <a:t>conservative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., a newly created user should have only limited privileges</a:t>
            </a:r>
          </a:p>
          <a:p>
            <a:r>
              <a:rPr lang="en-US" dirty="0" smtClean="0"/>
              <a:t>Privileges should be explicitly granted, and not be on by default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., execute code downloaded from internet</a:t>
            </a:r>
          </a:p>
          <a:p>
            <a:r>
              <a:rPr lang="en-US" dirty="0" smtClean="0"/>
              <a:t>Problem: many applications favors </a:t>
            </a:r>
            <a:r>
              <a:rPr lang="en-US" i="1" dirty="0" smtClean="0"/>
              <a:t>usability</a:t>
            </a:r>
            <a:r>
              <a:rPr lang="en-US" dirty="0" smtClean="0"/>
              <a:t> over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4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3: Complete mediation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access to a resource should be checked for compliance</a:t>
            </a:r>
          </a:p>
          <a:p>
            <a:r>
              <a:rPr lang="en-US" dirty="0" smtClean="0"/>
              <a:t>Possible performance issues, and usability concerns</a:t>
            </a:r>
          </a:p>
          <a:p>
            <a:r>
              <a:rPr lang="en-US" dirty="0" smtClean="0"/>
              <a:t>Can have timeouts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once logged in, allow operations for 15 minutes before asking for login/password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4: Open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algorithms should be </a:t>
            </a:r>
            <a:r>
              <a:rPr lang="en-US" i="1" dirty="0" smtClean="0"/>
              <a:t>open, </a:t>
            </a:r>
            <a:r>
              <a:rPr lang="en-US" dirty="0" smtClean="0"/>
              <a:t>and not secret</a:t>
            </a:r>
          </a:p>
          <a:p>
            <a:r>
              <a:rPr lang="en-US" dirty="0" smtClean="0"/>
              <a:t>Open implementations lead more people reviewing the code and find issues</a:t>
            </a:r>
          </a:p>
          <a:p>
            <a:r>
              <a:rPr lang="en-US" dirty="0" smtClean="0"/>
              <a:t>What kept </a:t>
            </a:r>
            <a:r>
              <a:rPr lang="en-US" i="1" dirty="0" smtClean="0"/>
              <a:t>secret</a:t>
            </a:r>
            <a:r>
              <a:rPr lang="en-US" dirty="0" smtClean="0"/>
              <a:t> should be the </a:t>
            </a:r>
            <a:r>
              <a:rPr lang="en-US" i="1" dirty="0" smtClean="0"/>
              <a:t>keys</a:t>
            </a:r>
            <a:r>
              <a:rPr lang="en-US" dirty="0" smtClean="0"/>
              <a:t> used in these algorithms, not the algorithms themselves</a:t>
            </a:r>
          </a:p>
          <a:p>
            <a:r>
              <a:rPr lang="en-US" dirty="0" smtClean="0"/>
              <a:t>Opposite of “Security by Obscurity”, which traditionally has been very poor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5: Separation of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conditions required for access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instead of permissions to access all resources, can have permissions for X that are different than for Y</a:t>
            </a:r>
          </a:p>
          <a:p>
            <a:r>
              <a:rPr lang="en-US" dirty="0" smtClean="0"/>
              <a:t>Separation of components: a component that can access X, should not access unrelated Y. If compromised, only X would be accessed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4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6: Least privilege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585448" cy="4351338"/>
          </a:xfrm>
        </p:spPr>
        <p:txBody>
          <a:bodyPr/>
          <a:lstStyle/>
          <a:p>
            <a:r>
              <a:rPr lang="en-US" dirty="0" smtClean="0"/>
              <a:t>Users should have only the </a:t>
            </a:r>
            <a:r>
              <a:rPr lang="en-US" i="1" dirty="0" smtClean="0"/>
              <a:t>minimum</a:t>
            </a:r>
            <a:r>
              <a:rPr lang="en-US" dirty="0" smtClean="0"/>
              <a:t> privileges to do the operations s/he needs</a:t>
            </a:r>
          </a:p>
          <a:p>
            <a:r>
              <a:rPr lang="en-US" dirty="0" smtClean="0"/>
              <a:t>If user/application does not need to work on X, should not have access to X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usually a mobile app game should not need to send SMS</a:t>
            </a:r>
          </a:p>
          <a:p>
            <a:r>
              <a:rPr lang="en-US" dirty="0" smtClean="0"/>
              <a:t>Reason: if a machine is comprised, only the minimum amount of resources can be altered/exploited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60" y="1825625"/>
            <a:ext cx="1190932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This course starts with more focus on the “theoretical” side</a:t>
            </a:r>
          </a:p>
          <a:p>
            <a:pPr lvl="1"/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students still learning how to code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complex topic, and can’t really ask you to write a malware when you still have problems writing a “for-loop”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Practice on using some existing tools, not how to integrate them in existing applications</a:t>
            </a:r>
          </a:p>
          <a:p>
            <a:pPr lvl="1"/>
            <a:r>
              <a:rPr lang="en-US" dirty="0" smtClean="0"/>
              <a:t>for that, you </a:t>
            </a:r>
            <a:r>
              <a:rPr lang="en-US" dirty="0" err="1" smtClean="0"/>
              <a:t>ll</a:t>
            </a:r>
            <a:r>
              <a:rPr lang="en-US" dirty="0" smtClean="0"/>
              <a:t> need to wait for Enterprise 1-2 (for </a:t>
            </a:r>
            <a:r>
              <a:rPr lang="en-US" dirty="0" err="1" smtClean="0"/>
              <a:t>Programmering</a:t>
            </a:r>
            <a:r>
              <a:rPr lang="en-US" dirty="0" smtClean="0"/>
              <a:t> students)</a:t>
            </a:r>
          </a:p>
          <a:p>
            <a:r>
              <a:rPr lang="en-US" dirty="0" smtClean="0"/>
              <a:t>Last part of the course on Web Security will have more focus on coding compared to the beginning of the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6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7: Least common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sharing should be minimized</a:t>
            </a:r>
          </a:p>
          <a:p>
            <a:r>
              <a:rPr lang="en-US" dirty="0" smtClean="0"/>
              <a:t>Shared resources is a way in which information can be transferred</a:t>
            </a:r>
          </a:p>
          <a:p>
            <a:r>
              <a:rPr lang="en-US" dirty="0" smtClean="0"/>
              <a:t>Problem when resource sharing involves confidential information by mistake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8: Psychological acceptability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interfaces (UI) should be well designed</a:t>
            </a:r>
          </a:p>
          <a:p>
            <a:r>
              <a:rPr lang="en-US" dirty="0" smtClean="0"/>
              <a:t>Confusing UI shouldn’t lead to misconfigure security settings</a:t>
            </a:r>
          </a:p>
          <a:p>
            <a:r>
              <a:rPr lang="en-US" dirty="0" smtClean="0"/>
              <a:t>If security of an application is hard to configure, users will not use it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email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9: Work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 of security measures should take into account the type of resources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, an online bank needs more security than a web forum </a:t>
            </a:r>
          </a:p>
        </p:txBody>
      </p:sp>
    </p:spTree>
    <p:extLst>
      <p:ext uri="{BB962C8B-B14F-4D97-AF65-F5344CB8AC3E}">
        <p14:creationId xmlns:p14="http://schemas.microsoft.com/office/powerpoint/2010/main" val="1098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10: Compromise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1825625"/>
            <a:ext cx="11024616" cy="4351338"/>
          </a:xfrm>
        </p:spPr>
        <p:txBody>
          <a:bodyPr/>
          <a:lstStyle/>
          <a:p>
            <a:r>
              <a:rPr lang="en-US" dirty="0" smtClean="0"/>
              <a:t>Sometimes more cost-effective to record details of attack than using more complex techniques to prevent it</a:t>
            </a:r>
          </a:p>
          <a:p>
            <a:r>
              <a:rPr lang="en-US" dirty="0" smtClean="0"/>
              <a:t>Tradeoff: might not be able (or be too expensive) to prevent all attacks, but at least should know when one happens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7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2888869"/>
            <a:ext cx="10515600" cy="1325563"/>
          </a:xfrm>
        </p:spPr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difference between these 2 pictures?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830" y="2057400"/>
            <a:ext cx="4403190" cy="4599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610" y="2057400"/>
            <a:ext cx="440319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1199"/>
          </a:xfrm>
        </p:spPr>
        <p:txBody>
          <a:bodyPr/>
          <a:lstStyle/>
          <a:p>
            <a:r>
              <a:rPr lang="en-US" dirty="0" smtClean="0"/>
              <a:t>The first is a picture of a cute cat</a:t>
            </a:r>
          </a:p>
          <a:p>
            <a:r>
              <a:rPr lang="en-US" dirty="0" smtClean="0"/>
              <a:t>The second is a picture of a cute cat, but with the text “A secret message” hidden in it using steganography</a:t>
            </a:r>
          </a:p>
          <a:p>
            <a:r>
              <a:rPr lang="en-US" dirty="0" smtClean="0"/>
              <a:t>But where is the text hidden???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694" y="4306824"/>
            <a:ext cx="2249741" cy="2350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4098" y="4306824"/>
            <a:ext cx="2249741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32" y="1825625"/>
            <a:ext cx="830275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There are many image formats: JPEG, PNG, BMP, etc.</a:t>
            </a:r>
          </a:p>
          <a:p>
            <a:r>
              <a:rPr lang="en-US" dirty="0" smtClean="0"/>
              <a:t>For simplicity, let’s just consider an image as a bitmap, </a:t>
            </a:r>
            <a:r>
              <a:rPr lang="en-US" dirty="0" err="1" smtClean="0"/>
              <a:t>ie</a:t>
            </a:r>
            <a:r>
              <a:rPr lang="en-US" dirty="0" smtClean="0"/>
              <a:t> a composition of pixels, where each pixel has a color</a:t>
            </a:r>
          </a:p>
          <a:p>
            <a:r>
              <a:rPr lang="en-US" dirty="0" smtClean="0"/>
              <a:t>The color of each pixel is represented with a </a:t>
            </a:r>
            <a:r>
              <a:rPr lang="en-US" b="1" dirty="0" smtClean="0"/>
              <a:t>number</a:t>
            </a:r>
          </a:p>
          <a:p>
            <a:r>
              <a:rPr lang="en-US" dirty="0" smtClean="0"/>
              <a:t>Image file is a sequence of bits 0/1, like any other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31" y="2218817"/>
            <a:ext cx="3350473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5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Red, Green and Blue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1825624"/>
            <a:ext cx="11484864" cy="49043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color can be represented with a composition of Red, Green and Blue</a:t>
            </a:r>
          </a:p>
          <a:p>
            <a:r>
              <a:rPr lang="en-US" dirty="0" smtClean="0"/>
              <a:t>Each base color has an </a:t>
            </a:r>
            <a:r>
              <a:rPr lang="en-US" i="1" dirty="0" smtClean="0"/>
              <a:t>intensity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from 0 to 255</a:t>
            </a:r>
          </a:p>
          <a:p>
            <a:r>
              <a:rPr lang="en-US" dirty="0" smtClean="0"/>
              <a:t>Each color can be represented has a composition of Red, Green and Blue</a:t>
            </a:r>
          </a:p>
          <a:p>
            <a:r>
              <a:rPr lang="en-US" dirty="0" smtClean="0"/>
              <a:t>Black: (0,0,0) no red, no green, no blue</a:t>
            </a:r>
          </a:p>
          <a:p>
            <a:r>
              <a:rPr lang="en-US" dirty="0" smtClean="0"/>
              <a:t>Red: (255, 0, 0) full red, no green, no blue</a:t>
            </a:r>
          </a:p>
          <a:p>
            <a:r>
              <a:rPr lang="en-US" dirty="0" smtClean="0"/>
              <a:t>Yellow: (255, 255, 0) full red, full green, no blue</a:t>
            </a:r>
          </a:p>
          <a:p>
            <a:r>
              <a:rPr lang="en-US" dirty="0" smtClean="0"/>
              <a:t>Grey: (127,127,127) all 3 having same value</a:t>
            </a:r>
          </a:p>
          <a:p>
            <a:r>
              <a:rPr lang="en-US" dirty="0" smtClean="0"/>
              <a:t>White: (255, 255, 255) all 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7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RGB: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25625"/>
            <a:ext cx="10969752" cy="4351338"/>
          </a:xfrm>
        </p:spPr>
        <p:txBody>
          <a:bodyPr/>
          <a:lstStyle/>
          <a:p>
            <a:r>
              <a:rPr lang="en-US" dirty="0" smtClean="0"/>
              <a:t>If each intensity has 256 different values, can represent it with 8 bits, 2^8=256</a:t>
            </a:r>
          </a:p>
          <a:p>
            <a:r>
              <a:rPr lang="en-US" dirty="0" smtClean="0"/>
              <a:t>Each RGB pixel would have 3*8=24 bits</a:t>
            </a:r>
          </a:p>
          <a:p>
            <a:r>
              <a:rPr lang="en-US" dirty="0" smtClean="0"/>
              <a:t>So 2^24=</a:t>
            </a:r>
            <a:r>
              <a:rPr lang="is-IS" dirty="0" smtClean="0"/>
              <a:t>16,777,216 possible different colors</a:t>
            </a:r>
            <a:endParaRPr lang="en-US" dirty="0" smtClean="0"/>
          </a:p>
          <a:p>
            <a:r>
              <a:rPr lang="en-US" dirty="0" smtClean="0"/>
              <a:t>A 1000x1000 pixel image would be 24M</a:t>
            </a:r>
          </a:p>
          <a:p>
            <a:pPr lvl="1"/>
            <a:r>
              <a:rPr lang="en-US" dirty="0" smtClean="0"/>
              <a:t>Note: most image formats are </a:t>
            </a:r>
            <a:r>
              <a:rPr lang="en-US" i="1" dirty="0" smtClean="0"/>
              <a:t>compressed </a:t>
            </a:r>
            <a:r>
              <a:rPr lang="en-US" dirty="0" smtClean="0"/>
              <a:t>and would need less space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287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497" y="1825625"/>
            <a:ext cx="11742345" cy="257625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Its Learning page for TK2100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repository (more on this later in the slides)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/>
              <a:t>Book:  </a:t>
            </a:r>
            <a:r>
              <a:rPr lang="en-US" i="1" dirty="0" smtClean="0"/>
              <a:t>Introduction to Computer Security: </a:t>
            </a:r>
            <a:r>
              <a:rPr lang="nb-NO" i="1" dirty="0">
                <a:ea typeface="ＭＳ Ｐゴシック" pitchFamily="34" charset="-128"/>
              </a:rPr>
              <a:t>International Edition </a:t>
            </a:r>
            <a:endParaRPr lang="en-US" i="1" dirty="0" smtClean="0"/>
          </a:p>
          <a:p>
            <a:pPr lvl="1"/>
            <a:r>
              <a:rPr lang="en-US" dirty="0" smtClean="0"/>
              <a:t>Good book which you will need also in the future</a:t>
            </a:r>
          </a:p>
          <a:p>
            <a:pPr lvl="1"/>
            <a:r>
              <a:rPr lang="en-US" b="1" dirty="0" smtClean="0"/>
              <a:t>STRONGLY</a:t>
            </a:r>
            <a:r>
              <a:rPr lang="en-US" dirty="0" smtClean="0"/>
              <a:t> recommend you to get a copy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507" y="3676411"/>
            <a:ext cx="2333213" cy="30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6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see the difference?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274" y="1680046"/>
            <a:ext cx="5507407" cy="27262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607" y="1680046"/>
            <a:ext cx="5532119" cy="2747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547" y="4910328"/>
            <a:ext cx="11481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Small changes in color intensity might not be detectable with your eyes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65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bits 0/1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" y="1825625"/>
            <a:ext cx="1178661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pixel is going to be 24 bits</a:t>
            </a:r>
          </a:p>
          <a:p>
            <a:r>
              <a:rPr lang="en-US" dirty="0" smtClean="0"/>
              <a:t>Use 23 bits for color, and 1 bit for your data</a:t>
            </a:r>
          </a:p>
          <a:p>
            <a:r>
              <a:rPr lang="en-US" dirty="0" smtClean="0"/>
              <a:t>23 bits: 8 millions instead of 16 millions </a:t>
            </a:r>
          </a:p>
          <a:p>
            <a:r>
              <a:rPr lang="en-US" dirty="0" smtClean="0"/>
              <a:t>Image reader would still read 24 bits per pixel</a:t>
            </a:r>
          </a:p>
          <a:p>
            <a:r>
              <a:rPr lang="en-US" dirty="0" smtClean="0"/>
              <a:t>23+1 bits should be similar (at times the same) color to the original 24 bit one</a:t>
            </a:r>
          </a:p>
          <a:p>
            <a:pPr lvl="1"/>
            <a:r>
              <a:rPr lang="en-US" dirty="0" smtClean="0"/>
              <a:t>Human eye would likely not notice the difference</a:t>
            </a:r>
          </a:p>
          <a:p>
            <a:r>
              <a:rPr lang="en-US" dirty="0" smtClean="0"/>
              <a:t>If using ASCII with 7 bits per letter, can have one character per pixel</a:t>
            </a:r>
          </a:p>
          <a:p>
            <a:r>
              <a:rPr lang="en-US" dirty="0" smtClean="0"/>
              <a:t>“A secret message” is 16 chars, so can be hidden in a 16*7=112 pixel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messages/images/videos inside other messages/images/videos</a:t>
            </a:r>
          </a:p>
          <a:p>
            <a:r>
              <a:rPr lang="en-US" dirty="0" smtClean="0"/>
              <a:t>As you are 1</a:t>
            </a:r>
            <a:r>
              <a:rPr lang="en-US" baseline="30000" dirty="0" smtClean="0"/>
              <a:t>st</a:t>
            </a:r>
            <a:r>
              <a:rPr lang="en-US" dirty="0" smtClean="0"/>
              <a:t> year student, we will not see the code of how to do it</a:t>
            </a:r>
          </a:p>
          <a:p>
            <a:r>
              <a:rPr lang="en-US" dirty="0" err="1" smtClean="0"/>
              <a:t>SilentEye</a:t>
            </a:r>
            <a:r>
              <a:rPr lang="en-US" dirty="0" smtClean="0"/>
              <a:t> is one existing tool</a:t>
            </a:r>
          </a:p>
          <a:p>
            <a:pPr lvl="1"/>
            <a:r>
              <a:rPr lang="en-US" dirty="0"/>
              <a:t>http://silenteye.v1kings.io/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3449" y="5319014"/>
            <a:ext cx="4067175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158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261" y="2959469"/>
            <a:ext cx="10515600" cy="13255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547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447" y="1825625"/>
            <a:ext cx="11653283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 tool to share code among different developers in the same project</a:t>
            </a:r>
          </a:p>
          <a:p>
            <a:r>
              <a:rPr lang="en-US" dirty="0" smtClean="0"/>
              <a:t>Also useful for single developers to keep track of changes, and automatically have backups on remote servers</a:t>
            </a:r>
          </a:p>
          <a:p>
            <a:r>
              <a:rPr lang="en-US" dirty="0" smtClean="0"/>
              <a:t>You will see the details of </a:t>
            </a:r>
            <a:r>
              <a:rPr lang="en-US" dirty="0" err="1" smtClean="0"/>
              <a:t>Git</a:t>
            </a:r>
            <a:r>
              <a:rPr lang="en-US" dirty="0" smtClean="0"/>
              <a:t> in other courses…</a:t>
            </a:r>
          </a:p>
          <a:p>
            <a:r>
              <a:rPr lang="en-US" dirty="0" smtClean="0"/>
              <a:t>… but I am using </a:t>
            </a:r>
            <a:r>
              <a:rPr lang="en-US" dirty="0" err="1" smtClean="0"/>
              <a:t>Git</a:t>
            </a:r>
            <a:r>
              <a:rPr lang="en-US" dirty="0" smtClean="0"/>
              <a:t> to handle files in this course (</a:t>
            </a:r>
            <a:r>
              <a:rPr lang="en-US" dirty="0" err="1" smtClean="0"/>
              <a:t>eg</a:t>
            </a:r>
            <a:r>
              <a:rPr lang="en-US" dirty="0" smtClean="0"/>
              <a:t> exercises), so need to start to get used to it</a:t>
            </a:r>
          </a:p>
          <a:p>
            <a:r>
              <a:rPr lang="en-US" dirty="0" smtClean="0"/>
              <a:t>Note: usage of </a:t>
            </a:r>
            <a:r>
              <a:rPr lang="en-US" dirty="0" err="1" smtClean="0"/>
              <a:t>Git</a:t>
            </a:r>
            <a:r>
              <a:rPr lang="en-US" dirty="0" smtClean="0"/>
              <a:t> will </a:t>
            </a:r>
            <a:r>
              <a:rPr lang="en-US" b="1" dirty="0" smtClean="0"/>
              <a:t>NOT</a:t>
            </a:r>
            <a:r>
              <a:rPr lang="en-US" dirty="0" smtClean="0"/>
              <a:t> be part of the exam…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23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00647" cy="1325563"/>
          </a:xfrm>
        </p:spPr>
        <p:txBody>
          <a:bodyPr/>
          <a:lstStyle/>
          <a:p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623" y="1825625"/>
            <a:ext cx="11738344" cy="4351338"/>
          </a:xfrm>
        </p:spPr>
        <p:txBody>
          <a:bodyPr/>
          <a:lstStyle/>
          <a:p>
            <a:r>
              <a:rPr lang="en-US" dirty="0" smtClean="0"/>
              <a:t>Currently the main server repository for hosting open-source projects</a:t>
            </a:r>
          </a:p>
          <a:p>
            <a:pPr lvl="1"/>
            <a:r>
              <a:rPr lang="en-US" dirty="0" smtClean="0"/>
              <a:t>Before, the main one was </a:t>
            </a:r>
            <a:r>
              <a:rPr lang="en-US" dirty="0" err="1" smtClean="0"/>
              <a:t>SourceForge</a:t>
            </a:r>
            <a:endParaRPr lang="en-US" dirty="0" smtClean="0"/>
          </a:p>
          <a:p>
            <a:r>
              <a:rPr lang="en-US" dirty="0" smtClean="0"/>
              <a:t>GitHub provides a website in which projects can be browsed</a:t>
            </a:r>
          </a:p>
          <a:p>
            <a:r>
              <a:rPr lang="en-US" dirty="0" smtClean="0"/>
              <a:t>Projects on GitHub are handled with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GitHub is most famous/used, but there are others as well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BitBucket</a:t>
            </a:r>
            <a:r>
              <a:rPr lang="en-US" dirty="0" smtClean="0"/>
              <a:t> and </a:t>
            </a:r>
            <a:r>
              <a:rPr lang="en-US" dirty="0" err="1" smtClean="0"/>
              <a:t>GitLab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githu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307" y="282817"/>
            <a:ext cx="2810170" cy="14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24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30" y="145680"/>
            <a:ext cx="10515600" cy="8027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github.com/arcuri82/tk2100</a:t>
            </a:r>
            <a:endParaRPr lang="en-US" dirty="0" smtClean="0"/>
          </a:p>
          <a:p>
            <a:r>
              <a:rPr lang="en-US" dirty="0" smtClean="0"/>
              <a:t>Note: still under development, as not re-using material from previous years…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8" y="948459"/>
            <a:ext cx="10158412" cy="59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19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know/do…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656" y="1825625"/>
            <a:ext cx="116532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 now, you can just access the website of GitHub directly</a:t>
            </a:r>
          </a:p>
          <a:p>
            <a:r>
              <a:rPr lang="en-US" dirty="0" smtClean="0"/>
              <a:t>Once you learn </a:t>
            </a:r>
            <a:r>
              <a:rPr lang="en-US" dirty="0" err="1" smtClean="0"/>
              <a:t>Git</a:t>
            </a:r>
            <a:r>
              <a:rPr lang="en-US" dirty="0" smtClean="0"/>
              <a:t> details in other courses, and you install </a:t>
            </a:r>
            <a:r>
              <a:rPr lang="en-US" dirty="0" err="1" smtClean="0"/>
              <a:t>Git</a:t>
            </a:r>
            <a:r>
              <a:rPr lang="en-US" dirty="0" smtClean="0"/>
              <a:t> on your machine, can </a:t>
            </a:r>
            <a:r>
              <a:rPr lang="en-US" i="1" dirty="0" smtClean="0"/>
              <a:t>clone</a:t>
            </a:r>
            <a:r>
              <a:rPr lang="en-US" dirty="0" smtClean="0"/>
              <a:t> repository to your local machine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/>
              <a:t> clone https://github.com/arcuri82/tk2100.git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make a copy of the repository on your hard-drive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git</a:t>
            </a:r>
            <a:r>
              <a:rPr lang="en-US" dirty="0" smtClean="0"/>
              <a:t> pull”</a:t>
            </a:r>
          </a:p>
          <a:p>
            <a:pPr lvl="1"/>
            <a:r>
              <a:rPr lang="en-US" dirty="0" smtClean="0"/>
              <a:t>update your local copy with the latest changes in the repository</a:t>
            </a:r>
          </a:p>
          <a:p>
            <a:r>
              <a:rPr lang="en-US" dirty="0" smtClean="0"/>
              <a:t>Those commands can be run from command line, or from your IDE (</a:t>
            </a:r>
            <a:r>
              <a:rPr lang="en-US" dirty="0" err="1" smtClean="0"/>
              <a:t>eg</a:t>
            </a:r>
            <a:r>
              <a:rPr lang="en-US" dirty="0" smtClean="0"/>
              <a:t>, IntelliJ and </a:t>
            </a:r>
            <a:r>
              <a:rPr lang="en-US" dirty="0" err="1" smtClean="0"/>
              <a:t>WebStorm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367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Next Week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68" y="1690687"/>
            <a:ext cx="3910872" cy="5056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4024" y="1864298"/>
            <a:ext cx="7178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Book pages: </a:t>
            </a:r>
            <a:r>
              <a:rPr lang="en-US" sz="3200" dirty="0"/>
              <a:t>2-16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when I tell you to </a:t>
            </a:r>
            <a:r>
              <a:rPr lang="en-US" sz="3200" b="1" dirty="0" smtClean="0"/>
              <a:t>study</a:t>
            </a:r>
            <a:r>
              <a:rPr lang="en-US" sz="3200" dirty="0" smtClean="0"/>
              <a:t> some specific pages in the book, it would be good if you also </a:t>
            </a:r>
            <a:r>
              <a:rPr lang="en-US" sz="3200" i="1" dirty="0" smtClean="0"/>
              <a:t>read</a:t>
            </a:r>
            <a:r>
              <a:rPr lang="en-US" sz="3200" dirty="0" smtClean="0"/>
              <a:t> the other pages in the same chapter </a:t>
            </a:r>
            <a:r>
              <a:rPr lang="en-US" sz="3200" dirty="0"/>
              <a:t>at least once </a:t>
            </a:r>
            <a:endParaRPr lang="en-US" sz="3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Note: steganography is not in the 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Exercises for Lesson 01 on GitHub repository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825624"/>
            <a:ext cx="11469189" cy="4823370"/>
          </a:xfrm>
        </p:spPr>
        <p:txBody>
          <a:bodyPr/>
          <a:lstStyle/>
          <a:p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send me private emails</a:t>
            </a:r>
          </a:p>
          <a:p>
            <a:pPr lvl="1"/>
            <a:r>
              <a:rPr lang="en-US" dirty="0" smtClean="0"/>
              <a:t>You are around 200 students…</a:t>
            </a:r>
          </a:p>
          <a:p>
            <a:r>
              <a:rPr lang="en-US" dirty="0" smtClean="0"/>
              <a:t>If you have questions outside class, post them on the “</a:t>
            </a:r>
            <a:r>
              <a:rPr lang="en-US" i="1" dirty="0" smtClean="0"/>
              <a:t>Discussion forum</a:t>
            </a:r>
            <a:r>
              <a:rPr lang="en-US" dirty="0" smtClean="0"/>
              <a:t>” on the Its Learning page of this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5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818" y="2402154"/>
            <a:ext cx="116789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smtClean="0"/>
              <a:t>studying Information Security???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6537</TotalTime>
  <Words>2852</Words>
  <Application>Microsoft Office PowerPoint</Application>
  <PresentationFormat>Widescreen</PresentationFormat>
  <Paragraphs>365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ＭＳ Ｐゴシック</vt:lpstr>
      <vt:lpstr>Arial</vt:lpstr>
      <vt:lpstr>Calibri</vt:lpstr>
      <vt:lpstr>Calibri Light</vt:lpstr>
      <vt:lpstr>Mangal</vt:lpstr>
      <vt:lpstr>Palatino Linotype</vt:lpstr>
      <vt:lpstr>Office Theme</vt:lpstr>
      <vt:lpstr>TK2100: Informasjonssikkerhet  Lesson 01: Introduction</vt:lpstr>
      <vt:lpstr>About Me</vt:lpstr>
      <vt:lpstr>Goals</vt:lpstr>
      <vt:lpstr>Course Info</vt:lpstr>
      <vt:lpstr>Theory vs Practice</vt:lpstr>
      <vt:lpstr>Course Material</vt:lpstr>
      <vt:lpstr>Contact</vt:lpstr>
      <vt:lpstr>Why studying Information Security???</vt:lpstr>
      <vt:lpstr>2013-2014:</vt:lpstr>
      <vt:lpstr>2016: Adult Friend Finder </vt:lpstr>
      <vt:lpstr>2014: eBay</vt:lpstr>
      <vt:lpstr>2017: Equifax</vt:lpstr>
      <vt:lpstr>2011: Sony's PlayStation Network </vt:lpstr>
      <vt:lpstr>And the list goes on…</vt:lpstr>
      <vt:lpstr>Web Defacement</vt:lpstr>
      <vt:lpstr>Malware</vt:lpstr>
      <vt:lpstr>Ransom-ware</vt:lpstr>
      <vt:lpstr>DDOS</vt:lpstr>
      <vt:lpstr>Phishing</vt:lpstr>
      <vt:lpstr>HTML Injection</vt:lpstr>
      <vt:lpstr>The Enemy</vt:lpstr>
      <vt:lpstr>Security Foundations</vt:lpstr>
      <vt:lpstr>What is Information Security?</vt:lpstr>
      <vt:lpstr>C.I.A. Concepts</vt:lpstr>
      <vt:lpstr>CIA: Confidentiality</vt:lpstr>
      <vt:lpstr>Cyphers during Roman Empire</vt:lpstr>
      <vt:lpstr>WW2: Enigma</vt:lpstr>
      <vt:lpstr>Confidentiality Tools</vt:lpstr>
      <vt:lpstr>Confidentiality: Tool 1</vt:lpstr>
      <vt:lpstr>Confidentiality: Tool 2</vt:lpstr>
      <vt:lpstr>Confidentiality: Tool 3</vt:lpstr>
      <vt:lpstr>Example: 2-phase authentication with Mobiles</vt:lpstr>
      <vt:lpstr>Example: Fingerprints</vt:lpstr>
      <vt:lpstr>Confidentiality: Tool 4</vt:lpstr>
      <vt:lpstr>Confidentiality: Tool 5</vt:lpstr>
      <vt:lpstr>C.I.A.: Integrity</vt:lpstr>
      <vt:lpstr>Integrity Tools</vt:lpstr>
      <vt:lpstr>C.I.A.: Availability</vt:lpstr>
      <vt:lpstr>A.A.A. Concepts</vt:lpstr>
      <vt:lpstr>Assurance</vt:lpstr>
      <vt:lpstr>Authenticity</vt:lpstr>
      <vt:lpstr>Anonymity</vt:lpstr>
      <vt:lpstr>Ten Security Principles</vt:lpstr>
      <vt:lpstr>1: Economy of mechanism</vt:lpstr>
      <vt:lpstr>2: Fail-safe defaults</vt:lpstr>
      <vt:lpstr>3: Complete mediation</vt:lpstr>
      <vt:lpstr>4: Open Design</vt:lpstr>
      <vt:lpstr>5: Separation of privilege</vt:lpstr>
      <vt:lpstr>6: Least privilege</vt:lpstr>
      <vt:lpstr>7: Least common mechanism</vt:lpstr>
      <vt:lpstr>8: Psychological acceptability</vt:lpstr>
      <vt:lpstr>9: Work factor</vt:lpstr>
      <vt:lpstr>10: Compromise recording</vt:lpstr>
      <vt:lpstr>Steganography</vt:lpstr>
      <vt:lpstr>What is the difference between these 2 pictures?</vt:lpstr>
      <vt:lpstr>Hidden Message</vt:lpstr>
      <vt:lpstr>Image formats</vt:lpstr>
      <vt:lpstr>RGB: Red, Green and Blue</vt:lpstr>
      <vt:lpstr>RGB: Cont.</vt:lpstr>
      <vt:lpstr>Can you see the difference?</vt:lpstr>
      <vt:lpstr>Image bits 0/1</vt:lpstr>
      <vt:lpstr>Steganography Tools</vt:lpstr>
      <vt:lpstr>Git and GitHub</vt:lpstr>
      <vt:lpstr>Git</vt:lpstr>
      <vt:lpstr>GitHub</vt:lpstr>
      <vt:lpstr>PowerPoint Presentation</vt:lpstr>
      <vt:lpstr>What you need to know/do…</vt:lpstr>
      <vt:lpstr>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447</cp:revision>
  <dcterms:created xsi:type="dcterms:W3CDTF">2017-12-10T14:32:25Z</dcterms:created>
  <dcterms:modified xsi:type="dcterms:W3CDTF">2018-02-19T11:25:16Z</dcterms:modified>
</cp:coreProperties>
</file>